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2.xml" ContentType="application/vnd.openxmlformats-officedocument.presentationml.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3.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8" r:id="rId2"/>
  </p:sldMasterIdLst>
  <p:notesMasterIdLst>
    <p:notesMasterId r:id="rId18"/>
  </p:notesMasterIdLst>
  <p:handoutMasterIdLst>
    <p:handoutMasterId r:id="rId19"/>
  </p:handoutMasterIdLst>
  <p:sldIdLst>
    <p:sldId id="309" r:id="rId3"/>
    <p:sldId id="303" r:id="rId4"/>
    <p:sldId id="310" r:id="rId5"/>
    <p:sldId id="311" r:id="rId6"/>
    <p:sldId id="312" r:id="rId7"/>
    <p:sldId id="313" r:id="rId8"/>
    <p:sldId id="314" r:id="rId9"/>
    <p:sldId id="315" r:id="rId10"/>
    <p:sldId id="316" r:id="rId11"/>
    <p:sldId id="317" r:id="rId12"/>
    <p:sldId id="318" r:id="rId13"/>
    <p:sldId id="319" r:id="rId14"/>
    <p:sldId id="320" r:id="rId15"/>
    <p:sldId id="321" r:id="rId16"/>
    <p:sldId id="323" r:id="rId1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5" orient="horz" pos="2160">
          <p15:clr>
            <a:srgbClr val="A4A3A4"/>
          </p15:clr>
        </p15:guide>
        <p15:guide id="6" pos="2880">
          <p15:clr>
            <a:srgbClr val="A4A3A4"/>
          </p15:clr>
        </p15:guide>
      </p15:sldGuideLst>
    </p:ext>
    <p:ext uri="{2D200454-40CA-4A62-9FC3-DE9A4176ACB9}">
      <p15:notesGuideLst xmlns:p15="http://schemas.microsoft.com/office/powerpoint/2012/main" xmlns="">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6"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5297" autoAdjust="0"/>
  </p:normalViewPr>
  <p:slideViewPr>
    <p:cSldViewPr snapToGrid="0" showGuides="1">
      <p:cViewPr varScale="1">
        <p:scale>
          <a:sx n="176" d="100"/>
          <a:sy n="176" d="100"/>
        </p:scale>
        <p:origin x="-352" y="-11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printerSettings" Target="printerSettings/printerSettings1.bin"/><Relationship Id="rId21" Type="http://schemas.openxmlformats.org/officeDocument/2006/relationships/commentAuthors" Target="commentAuthors.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12-04T14:33:36.709" idx="4">
    <p:pos x="201" y="599"/>
    <p:text>Do you prefer the order on this slide or the order on the next four slides? They should be consistent.</p:text>
    <p:extLst>
      <p:ext uri="{C676402C-5697-4E1C-873F-D02D1690AC5C}">
        <p15:threadingInfo xmlns:p15="http://schemas.microsoft.com/office/powerpoint/2012/main" timeZoneBias="300"/>
      </p:ext>
    </p:extLst>
  </p:cm>
  <p:cm authorId="1" dt="2018-12-04T14:34:28.876" idx="5">
    <p:pos x="59" y="1606"/>
    <p:text>this one is called feature-driven enhancement on Slide 7. Make term consistent.</p:text>
    <p:extLst>
      <p:ext uri="{C676402C-5697-4E1C-873F-D02D1690AC5C}">
        <p15:threadingInfo xmlns:p15="http://schemas.microsoft.com/office/powerpoint/2012/main" timeZoneBias="300"/>
      </p:ext>
    </p:extLst>
  </p:cm>
  <p:cm authorId="1" dt="2018-12-04T14:34:58.862" idx="6">
    <p:pos x="43" y="2108"/>
    <p:text>This one is called performance attribute-driven enhancement on Slide 8. Make term consistent.</p:text>
    <p:extLst>
      <p:ext uri="{C676402C-5697-4E1C-873F-D02D1690AC5C}">
        <p15:threadingInfo xmlns:p15="http://schemas.microsoft.com/office/powerpoint/2012/main" timeZoneBias="30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8-12-04T14:28:38.410" idx="1">
    <p:pos x="2865" y="1006"/>
    <p:text>Are these two little circles in the right place?</p:text>
    <p:extLst>
      <p:ext uri="{C676402C-5697-4E1C-873F-D02D1690AC5C}">
        <p15:threadingInfo xmlns:p15="http://schemas.microsoft.com/office/powerpoint/2012/main" timeZoneBias="300"/>
      </p:ext>
    </p:extLst>
  </p:cm>
  <p:cm authorId="1" dt="2018-12-04T14:29:03.395" idx="2">
    <p:pos x="3112" y="3079"/>
    <p:text>and these two little circles?</p:text>
    <p:extLst>
      <p:ext uri="{C676402C-5697-4E1C-873F-D02D1690AC5C}">
        <p15:threadingInfo xmlns:p15="http://schemas.microsoft.com/office/powerpoint/2012/main" timeZoneBias="30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8-12-04T14:32:13.782" idx="3">
    <p:pos x="528" y="1088"/>
    <p:text>Instructor intended to add exercise? (I left a deleted slide in this deck (next) in case you meant to reuse part of it.)</p:text>
    <p:extLst>
      <p:ext uri="{C676402C-5697-4E1C-873F-D02D1690AC5C}">
        <p15:threadingInfo xmlns:p15="http://schemas.microsoft.com/office/powerpoint/2012/main" timeZoneBias="30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1.emf"/></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 xmlns:a16="http://schemas.microsoft.com/office/drawing/2014/main" id="{E44A3003-2FCD-9C4A-AECA-7A660DE7CD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xmlns="">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1.emf"/></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xmlns="">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a:t>
            </a:r>
            <a:r>
              <a:rPr lang="en-US" baseline="0" dirty="0" smtClean="0"/>
              <a:t> are no programming exercises for this module.</a:t>
            </a:r>
          </a:p>
          <a:p>
            <a:r>
              <a:rPr lang="en-US" baseline="0" dirty="0" smtClean="0"/>
              <a:t>Exercises will be in class discussions.</a:t>
            </a:r>
          </a:p>
          <a:p>
            <a:pPr marL="228600" indent="-228600">
              <a:buAutoNum type="arabicParenR"/>
            </a:pPr>
            <a:r>
              <a:rPr lang="en-US" baseline="0" dirty="0" smtClean="0"/>
              <a:t>Design to support a development and release strategy</a:t>
            </a:r>
          </a:p>
          <a:p>
            <a:pPr marL="228600" indent="-228600">
              <a:buAutoNum type="arabicParenR"/>
            </a:pPr>
            <a:r>
              <a:rPr lang="en-US" baseline="0" dirty="0" smtClean="0"/>
              <a:t>Effect of poor quality</a:t>
            </a:r>
          </a:p>
          <a:p>
            <a:pPr marL="228600" indent="-228600">
              <a:buAutoNum type="arabicParenR"/>
            </a:pPr>
            <a:r>
              <a:rPr lang="en-US" baseline="0" dirty="0" smtClean="0"/>
              <a:t>Introduction to team inspection </a:t>
            </a:r>
          </a:p>
          <a:p>
            <a:r>
              <a:rPr lang="en-US" baseline="0" dirty="0" smtClean="0"/>
              <a:t>The new information will include references to </a:t>
            </a:r>
            <a:r>
              <a:rPr lang="en-US" baseline="0" smtClean="0"/>
              <a:t>build strategies.</a:t>
            </a:r>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785143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CE8783A8-1078-4F14-861E-F88C9F25FB00}" type="slidenum">
              <a:rPr lang="en-US" altLang="en-US"/>
              <a:pPr/>
              <a:t>11</a:t>
            </a:fld>
            <a:endParaRPr lang="en-US" altLang="en-US"/>
          </a:p>
        </p:txBody>
      </p:sp>
      <p:sp>
        <p:nvSpPr>
          <p:cNvPr id="56322"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w="12700">
                <a:solidFill>
                  <a:schemeClr val="tx1"/>
                </a:solidFill>
                <a:miter lim="800000"/>
                <a:headEnd/>
                <a:tailEnd/>
              </a14:hiddenLine>
            </a:ext>
          </a:extLst>
        </p:spPr>
      </p:sp>
      <p:sp>
        <p:nvSpPr>
          <p:cNvPr id="2" name="Notes Placeholder 1"/>
          <p:cNvSpPr>
            <a:spLocks noGrp="1"/>
          </p:cNvSpPr>
          <p:nvPr>
            <p:ph type="body" idx="1"/>
          </p:nvPr>
        </p:nvSpPr>
        <p:spPr/>
        <p:txBody>
          <a:bodyPr/>
          <a:lstStyle/>
          <a:p>
            <a:r>
              <a:rPr lang="en-US" altLang="en-US" dirty="0" smtClean="0"/>
              <a:t>The cyclic PSP provides a framework for using a cyclic development strategy to develop modest-sized programs.  </a:t>
            </a:r>
          </a:p>
          <a:p>
            <a:endParaRPr lang="en-US" altLang="en-US" dirty="0" smtClean="0"/>
          </a:p>
          <a:p>
            <a:r>
              <a:rPr lang="en-US" altLang="en-US" dirty="0" smtClean="0"/>
              <a:t>It is a larger process that contains multiple PSP2.1-like cyclic elements.</a:t>
            </a:r>
          </a:p>
          <a:p>
            <a:endParaRPr lang="en-US" altLang="en-US" dirty="0" smtClean="0"/>
          </a:p>
          <a:p>
            <a:r>
              <a:rPr lang="en-US" altLang="en-US" dirty="0" smtClean="0"/>
              <a:t>The PSP requirements, planning, and postmortem steps are done once for the total program.</a:t>
            </a:r>
          </a:p>
          <a:p>
            <a:endParaRPr lang="en-US" dirty="0"/>
          </a:p>
        </p:txBody>
      </p:sp>
    </p:spTree>
    <p:extLst>
      <p:ext uri="{BB962C8B-B14F-4D97-AF65-F5344CB8AC3E}">
        <p14:creationId xmlns:p14="http://schemas.microsoft.com/office/powerpoint/2010/main" val="1356947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5D56A36C-B51A-496A-A987-C63DE0170F0B}" type="slidenum">
              <a:rPr lang="en-US" altLang="en-US"/>
              <a:pPr/>
              <a:t>13</a:t>
            </a:fld>
            <a:endParaRPr lang="en-US" altLang="en-US"/>
          </a:p>
        </p:txBody>
      </p:sp>
      <p:sp>
        <p:nvSpPr>
          <p:cNvPr id="9218" name="Rectangle 2"/>
          <p:cNvSpPr>
            <a:spLocks noGrp="1" noRot="1" noChangeAspect="1" noChangeArrowheads="1" noTextEdit="1"/>
          </p:cNvSpPr>
          <p:nvPr>
            <p:ph type="sldImg"/>
          </p:nvPr>
        </p:nvSpPr>
        <p:spPr>
          <a:xfrm>
            <a:off x="1798638" y="584200"/>
            <a:ext cx="2595562" cy="1946275"/>
          </a:xfrm>
          <a:ln cap="flat"/>
        </p:spPr>
      </p:sp>
      <p:sp>
        <p:nvSpPr>
          <p:cNvPr id="9219" name="Rectangle 3"/>
          <p:cNvSpPr>
            <a:spLocks noGrp="1" noChangeArrowheads="1"/>
          </p:cNvSpPr>
          <p:nvPr>
            <p:ph type="body" idx="1"/>
          </p:nvPr>
        </p:nvSpPr>
        <p:spPr>
          <a:xfrm>
            <a:off x="520700" y="2640013"/>
            <a:ext cx="5359400" cy="5518150"/>
          </a:xfrm>
          <a:ln/>
        </p:spPr>
        <p:txBody>
          <a:bodyPr lIns="88900" tIns="46038" rIns="88900" bIns="46038"/>
          <a:lstStyle/>
          <a:p>
            <a:pPr defTabSz="984250"/>
            <a:r>
              <a:rPr lang="en-US" altLang="en-US" dirty="0" smtClean="0"/>
              <a:t>These last two points will lead into the next presentation on scaling up and process</a:t>
            </a:r>
            <a:endParaRPr lang="en-US" altLang="en-US" dirty="0"/>
          </a:p>
        </p:txBody>
      </p:sp>
    </p:spTree>
    <p:extLst>
      <p:ext uri="{BB962C8B-B14F-4D97-AF65-F5344CB8AC3E}">
        <p14:creationId xmlns:p14="http://schemas.microsoft.com/office/powerpoint/2010/main" val="1235467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pPr/>
              <a:t>14</a:t>
            </a:fld>
            <a:endParaRPr lang="en-US" dirty="0"/>
          </a:p>
        </p:txBody>
      </p:sp>
    </p:spTree>
    <p:extLst>
      <p:ext uri="{BB962C8B-B14F-4D97-AF65-F5344CB8AC3E}">
        <p14:creationId xmlns:p14="http://schemas.microsoft.com/office/powerpoint/2010/main" val="734208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short whiteboard exercise;</a:t>
            </a:r>
            <a:r>
              <a:rPr lang="en-US" baseline="0" dirty="0" smtClean="0"/>
              <a:t> keep it to a couple minutes</a:t>
            </a:r>
          </a:p>
          <a:p>
            <a:endParaRPr lang="en-US" baseline="0" dirty="0" smtClean="0"/>
          </a:p>
          <a:p>
            <a:r>
              <a:rPr lang="en-US" baseline="0" dirty="0" smtClean="0"/>
              <a:t>The point is that as products reach some size, they become too large for an individual developer to complete on schedule.</a:t>
            </a:r>
          </a:p>
          <a:p>
            <a:r>
              <a:rPr lang="en-US" baseline="0" dirty="0" smtClean="0"/>
              <a:t>The common design approaches choose methods to</a:t>
            </a:r>
          </a:p>
          <a:p>
            <a:pPr marL="228600" indent="-228600">
              <a:buAutoNum type="arabicParenR"/>
            </a:pPr>
            <a:r>
              <a:rPr lang="en-US" baseline="0" dirty="0" smtClean="0"/>
              <a:t>build and deliver incrementally over time</a:t>
            </a:r>
          </a:p>
          <a:p>
            <a:pPr marL="228600" indent="-228600">
              <a:buAutoNum type="arabicParenR"/>
            </a:pPr>
            <a:r>
              <a:rPr lang="en-US" baseline="0" dirty="0" smtClean="0"/>
              <a:t>decompose the product increment into smaller parts</a:t>
            </a:r>
          </a:p>
          <a:p>
            <a:endParaRPr lang="en-US" baseline="0" dirty="0" smtClean="0"/>
          </a:p>
          <a:p>
            <a:r>
              <a:rPr lang="en-US" baseline="0" dirty="0" smtClean="0"/>
              <a:t>There are several challenges to scaling up the development process</a:t>
            </a:r>
          </a:p>
          <a:p>
            <a:pPr marL="228600" indent="-228600">
              <a:buAutoNum type="arabicParenR"/>
            </a:pPr>
            <a:r>
              <a:rPr lang="en-US" baseline="0" dirty="0" smtClean="0"/>
              <a:t>Designing the product to enable multiple workers</a:t>
            </a:r>
          </a:p>
          <a:p>
            <a:pPr marL="228600" indent="-228600">
              <a:buAutoNum type="arabicParenR"/>
            </a:pPr>
            <a:r>
              <a:rPr lang="en-US" baseline="0" dirty="0" smtClean="0"/>
              <a:t>…</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pPr/>
              <a:t>3</a:t>
            </a:fld>
            <a:endParaRPr lang="en-US" dirty="0"/>
          </a:p>
        </p:txBody>
      </p:sp>
    </p:spTree>
    <p:extLst>
      <p:ext uri="{BB962C8B-B14F-4D97-AF65-F5344CB8AC3E}">
        <p14:creationId xmlns:p14="http://schemas.microsoft.com/office/powerpoint/2010/main" val="4036227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599AE24C-02E3-407C-BA5F-46244E4F3534}" type="slidenum">
              <a:rPr lang="en-US" altLang="en-US"/>
              <a:pPr/>
              <a:t>4</a:t>
            </a:fld>
            <a:endParaRPr lang="en-US" altLang="en-US"/>
          </a:p>
        </p:txBody>
      </p:sp>
      <p:sp>
        <p:nvSpPr>
          <p:cNvPr id="11266" name="Rectangle 2"/>
          <p:cNvSpPr>
            <a:spLocks noGrp="1" noRot="1" noChangeAspect="1" noChangeArrowheads="1" noTextEdit="1"/>
          </p:cNvSpPr>
          <p:nvPr>
            <p:ph type="sldImg"/>
          </p:nvPr>
        </p:nvSpPr>
        <p:spPr>
          <a:xfrm>
            <a:off x="1798638" y="584200"/>
            <a:ext cx="2595562" cy="1946275"/>
          </a:xfrm>
          <a:ln cap="flat"/>
        </p:spPr>
      </p:sp>
      <p:sp>
        <p:nvSpPr>
          <p:cNvPr id="11267" name="Rectangle 3"/>
          <p:cNvSpPr>
            <a:spLocks noGrp="1" noChangeArrowheads="1"/>
          </p:cNvSpPr>
          <p:nvPr>
            <p:ph type="body" idx="1"/>
          </p:nvPr>
        </p:nvSpPr>
        <p:spPr>
          <a:xfrm>
            <a:off x="520700" y="2640013"/>
            <a:ext cx="5359400" cy="5518150"/>
          </a:xfrm>
          <a:ln/>
        </p:spPr>
        <p:txBody>
          <a:bodyPr lIns="88900" tIns="46038" rIns="88900" bIns="46038"/>
          <a:lstStyle/>
          <a:p>
            <a:pPr defTabSz="984250"/>
            <a:endParaRPr lang="en-US" altLang="en-US" dirty="0"/>
          </a:p>
        </p:txBody>
      </p:sp>
    </p:spTree>
    <p:extLst>
      <p:ext uri="{BB962C8B-B14F-4D97-AF65-F5344CB8AC3E}">
        <p14:creationId xmlns:p14="http://schemas.microsoft.com/office/powerpoint/2010/main" val="36717143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original “agile” thinkers used these approaches in the 1960s and 70s. </a:t>
            </a:r>
          </a:p>
        </p:txBody>
      </p:sp>
      <p:sp>
        <p:nvSpPr>
          <p:cNvPr id="4" name="Slide Number Placeholder 3"/>
          <p:cNvSpPr>
            <a:spLocks noGrp="1"/>
          </p:cNvSpPr>
          <p:nvPr>
            <p:ph type="sldNum" sz="quarter" idx="10"/>
          </p:nvPr>
        </p:nvSpPr>
        <p:spPr/>
        <p:txBody>
          <a:bodyPr/>
          <a:lstStyle/>
          <a:p>
            <a:fld id="{30F18498-1159-498D-8DC7-E1A69C582DF5}" type="slidenum">
              <a:rPr lang="en-US" smtClean="0"/>
              <a:pPr/>
              <a:t>5</a:t>
            </a:fld>
            <a:endParaRPr lang="en-US" dirty="0"/>
          </a:p>
        </p:txBody>
      </p:sp>
    </p:spTree>
    <p:extLst>
      <p:ext uri="{BB962C8B-B14F-4D97-AF65-F5344CB8AC3E}">
        <p14:creationId xmlns:p14="http://schemas.microsoft.com/office/powerpoint/2010/main" val="3760102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A02D7D73-D9E3-4C5B-97F9-05E8635B9866}" type="slidenum">
              <a:rPr lang="en-US" altLang="en-US"/>
              <a:pPr/>
              <a:t>6</a:t>
            </a:fld>
            <a:endParaRPr lang="en-US" altLang="en-US"/>
          </a:p>
        </p:txBody>
      </p:sp>
      <p:sp>
        <p:nvSpPr>
          <p:cNvPr id="46082"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11960659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E4B27660-4624-4436-8791-3AF1A89B2EE9}" type="slidenum">
              <a:rPr lang="en-US" altLang="en-US"/>
              <a:pPr/>
              <a:t>7</a:t>
            </a:fld>
            <a:endParaRPr lang="en-US" altLang="en-US"/>
          </a:p>
        </p:txBody>
      </p:sp>
      <p:sp>
        <p:nvSpPr>
          <p:cNvPr id="48130"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w="12700">
                <a:solidFill>
                  <a:schemeClr val="tx1"/>
                </a:solidFill>
                <a:miter lim="800000"/>
                <a:headEnd/>
                <a:tailEnd/>
              </a14:hiddenLine>
            </a:ext>
          </a:extLst>
        </p:spPr>
      </p:sp>
      <p:sp>
        <p:nvSpPr>
          <p:cNvPr id="2" name="Notes Placeholder 1"/>
          <p:cNvSpPr>
            <a:spLocks noGrp="1"/>
          </p:cNvSpPr>
          <p:nvPr>
            <p:ph type="body" idx="1"/>
          </p:nvPr>
        </p:nvSpPr>
        <p:spPr/>
        <p:txBody>
          <a:bodyPr/>
          <a:lstStyle/>
          <a:p>
            <a:r>
              <a:rPr lang="en-US" dirty="0" smtClean="0"/>
              <a:t>This requires a core system or “kernel” to be developed</a:t>
            </a:r>
            <a:r>
              <a:rPr lang="en-US" baseline="0" dirty="0" smtClean="0"/>
              <a:t> up front. Since many systems are in sustainment, this is often a preferred strategy. </a:t>
            </a:r>
            <a:endParaRPr lang="en-US" dirty="0"/>
          </a:p>
        </p:txBody>
      </p:sp>
    </p:spTree>
    <p:extLst>
      <p:ext uri="{BB962C8B-B14F-4D97-AF65-F5344CB8AC3E}">
        <p14:creationId xmlns:p14="http://schemas.microsoft.com/office/powerpoint/2010/main" val="15626750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A148855B-23BF-4FC7-BB13-671D2F59DA39}" type="slidenum">
              <a:rPr lang="en-US" altLang="en-US"/>
              <a:pPr/>
              <a:t>8</a:t>
            </a:fld>
            <a:endParaRPr lang="en-US" altLang="en-US"/>
          </a:p>
        </p:txBody>
      </p:sp>
      <p:sp>
        <p:nvSpPr>
          <p:cNvPr id="50178"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w="12700">
                <a:solidFill>
                  <a:schemeClr val="tx1"/>
                </a:solidFill>
                <a:miter lim="800000"/>
                <a:headEnd/>
                <a:tailEnd/>
              </a14:hiddenLine>
            </a:ext>
          </a:extLst>
        </p:spPr>
      </p:sp>
      <p:sp>
        <p:nvSpPr>
          <p:cNvPr id="2" name="Notes Placeholder 1"/>
          <p:cNvSpPr>
            <a:spLocks noGrp="1"/>
          </p:cNvSpPr>
          <p:nvPr>
            <p:ph type="body" idx="1"/>
          </p:nvPr>
        </p:nvSpPr>
        <p:spPr/>
        <p:txBody>
          <a:bodyPr/>
          <a:lstStyle/>
          <a:p>
            <a:r>
              <a:rPr lang="en-US" dirty="0" smtClean="0"/>
              <a:t>Performance attributes</a:t>
            </a:r>
            <a:r>
              <a:rPr lang="en-US" baseline="0" dirty="0" smtClean="0"/>
              <a:t> include</a:t>
            </a:r>
          </a:p>
          <a:p>
            <a:r>
              <a:rPr lang="en-US" baseline="0" dirty="0" smtClean="0"/>
              <a:t>run-time</a:t>
            </a:r>
          </a:p>
          <a:p>
            <a:r>
              <a:rPr lang="en-US" baseline="0" dirty="0" smtClean="0"/>
              <a:t>throughput</a:t>
            </a:r>
          </a:p>
          <a:p>
            <a:r>
              <a:rPr lang="en-US" baseline="0" dirty="0" smtClean="0"/>
              <a:t>reliability (up-time)</a:t>
            </a:r>
          </a:p>
          <a:p>
            <a:r>
              <a:rPr lang="en-US" baseline="0" dirty="0" smtClean="0"/>
              <a:t>memory or other resource consumption</a:t>
            </a:r>
            <a:endParaRPr lang="en-US" dirty="0"/>
          </a:p>
        </p:txBody>
      </p:sp>
    </p:spTree>
    <p:extLst>
      <p:ext uri="{BB962C8B-B14F-4D97-AF65-F5344CB8AC3E}">
        <p14:creationId xmlns:p14="http://schemas.microsoft.com/office/powerpoint/2010/main" val="3365920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C8D522DB-2396-45DB-AE01-DBE52AA0A41A}" type="slidenum">
              <a:rPr lang="en-US" altLang="en-US"/>
              <a:pPr/>
              <a:t>9</a:t>
            </a:fld>
            <a:endParaRPr lang="en-US" altLang="en-US"/>
          </a:p>
        </p:txBody>
      </p:sp>
      <p:sp>
        <p:nvSpPr>
          <p:cNvPr id="52226"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w="12700">
                <a:solidFill>
                  <a:schemeClr val="tx1"/>
                </a:solidFill>
                <a:miter lim="800000"/>
                <a:headEnd/>
                <a:tailEnd/>
              </a14:hiddenLine>
            </a:ext>
          </a:extLst>
        </p:spPr>
      </p:sp>
      <p:sp>
        <p:nvSpPr>
          <p:cNvPr id="2" name="Notes Placeholder 1"/>
          <p:cNvSpPr>
            <a:spLocks noGrp="1"/>
          </p:cNvSpPr>
          <p:nvPr>
            <p:ph type="body" idx="1"/>
          </p:nvPr>
        </p:nvSpPr>
        <p:spPr/>
        <p:txBody>
          <a:bodyPr/>
          <a:lstStyle/>
          <a:p>
            <a:r>
              <a:rPr lang="en-US" dirty="0" smtClean="0"/>
              <a:t>Although</a:t>
            </a:r>
            <a:r>
              <a:rPr lang="en-US" baseline="0" dirty="0" smtClean="0"/>
              <a:t> similar to the functional enhancement, this approach presumes that specific functionality will be developed, and the system may not operate if that functionality is not at least superficially present.</a:t>
            </a:r>
          </a:p>
          <a:p>
            <a:r>
              <a:rPr lang="en-US" baseline="0" dirty="0" smtClean="0"/>
              <a:t>This approach is common in</a:t>
            </a:r>
          </a:p>
          <a:p>
            <a:pPr marL="171450" indent="-171450">
              <a:buFont typeface="Arial" panose="020B0604020202020204" pitchFamily="34" charset="0"/>
              <a:buChar char="•"/>
            </a:pPr>
            <a:r>
              <a:rPr lang="en-US" baseline="0" dirty="0" smtClean="0"/>
              <a:t>operating systems</a:t>
            </a:r>
          </a:p>
          <a:p>
            <a:pPr marL="171450" indent="-171450">
              <a:buFont typeface="Arial" panose="020B0604020202020204" pitchFamily="34" charset="0"/>
              <a:buChar char="•"/>
            </a:pPr>
            <a:r>
              <a:rPr lang="en-US" baseline="0" dirty="0" smtClean="0"/>
              <a:t>integrating with legacy systems</a:t>
            </a:r>
            <a:endParaRPr lang="en-US" dirty="0"/>
          </a:p>
        </p:txBody>
      </p:sp>
    </p:spTree>
    <p:extLst>
      <p:ext uri="{BB962C8B-B14F-4D97-AF65-F5344CB8AC3E}">
        <p14:creationId xmlns:p14="http://schemas.microsoft.com/office/powerpoint/2010/main" val="37200437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1C97B9FC-5FCD-4103-B653-FB2D15F7D095}" type="slidenum">
              <a:rPr lang="en-US" altLang="en-US"/>
              <a:pPr/>
              <a:t>10</a:t>
            </a:fld>
            <a:endParaRPr lang="en-US" altLang="en-US"/>
          </a:p>
        </p:txBody>
      </p:sp>
      <p:sp>
        <p:nvSpPr>
          <p:cNvPr id="54274"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2679459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3.em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emf"/></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 xmlns:a16="http://schemas.microsoft.com/office/drawing/2014/main" id="{7FE4C5CF-75A0-0A41-8CD2-59420448E8C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189" t="541" r="16898"/>
          <a:stretch/>
        </p:blipFill>
        <p:spPr>
          <a:xfrm>
            <a:off x="0" y="0"/>
            <a:ext cx="9144000" cy="6341446"/>
          </a:xfrm>
          <a:prstGeom prst="rect">
            <a:avLst/>
          </a:prstGeom>
        </p:spPr>
      </p:pic>
      <p:sp>
        <p:nvSpPr>
          <p:cNvPr id="12" name="Rectangle 11">
            <a:extLst>
              <a:ext uri="{FF2B5EF4-FFF2-40B4-BE49-F238E27FC236}">
                <a16:creationId xmlns=""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5" name="TextBox 14">
            <a:extLst>
              <a:ext uri="{FF2B5EF4-FFF2-40B4-BE49-F238E27FC236}">
                <a16:creationId xmlns=""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smtClean="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normAutofit/>
          </a:bodyPr>
          <a:lstStyle>
            <a:lvl1pPr marL="0" indent="0">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18882934"/>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a:xfrm>
            <a:off x="3114675" y="6257925"/>
            <a:ext cx="2914650" cy="514350"/>
          </a:xfrm>
          <a:prstGeom prst="rect">
            <a:avLst/>
          </a:prstGeom>
        </p:spPr>
        <p:txBody>
          <a:bodyPr/>
          <a:lstStyle>
            <a:lvl1pPr>
              <a:defRPr/>
            </a:lvl1pPr>
          </a:lstStyle>
          <a:p>
            <a:endParaRPr lang="en-US" altLang="en-US"/>
          </a:p>
        </p:txBody>
      </p:sp>
      <p:sp>
        <p:nvSpPr>
          <p:cNvPr id="4" name="Slide Number Placeholder 3"/>
          <p:cNvSpPr>
            <a:spLocks noGrp="1"/>
          </p:cNvSpPr>
          <p:nvPr>
            <p:ph type="sldNum" sz="quarter" idx="11"/>
          </p:nvPr>
        </p:nvSpPr>
        <p:spPr>
          <a:xfrm>
            <a:off x="6543675" y="6257925"/>
            <a:ext cx="1885950" cy="514350"/>
          </a:xfrm>
          <a:prstGeom prst="rect">
            <a:avLst/>
          </a:prstGeom>
        </p:spPr>
        <p:txBody>
          <a:bodyPr/>
          <a:lstStyle>
            <a:lvl1pPr>
              <a:defRPr/>
            </a:lvl1pPr>
          </a:lstStyle>
          <a:p>
            <a:fld id="{ECCE5724-43E2-46D0-9A92-A89B810F61A0}" type="slidenum">
              <a:rPr lang="en-US" altLang="en-US"/>
              <a:pPr/>
              <a:t>‹#›</a:t>
            </a:fld>
            <a:endParaRPr lang="en-US" altLang="en-US"/>
          </a:p>
        </p:txBody>
      </p:sp>
    </p:spTree>
    <p:extLst>
      <p:ext uri="{BB962C8B-B14F-4D97-AF65-F5344CB8AC3E}">
        <p14:creationId xmlns:p14="http://schemas.microsoft.com/office/powerpoint/2010/main" val="164187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3" descr="HEX_IMAGE.jpg"/>
          <p:cNvPicPr>
            <a:picLocks noChangeAspect="1"/>
          </p:cNvPicPr>
          <p:nvPr userDrawn="1"/>
        </p:nvPicPr>
        <p:blipFill rotWithShape="1">
          <a:blip r:embed="rId2">
            <a:extLst>
              <a:ext uri="{28A0092B-C50C-407E-A947-70E740481C1C}">
                <a14:useLocalDpi xmlns:a14="http://schemas.microsoft.com/office/drawing/2010/main" val="0"/>
              </a:ext>
            </a:extLst>
          </a:blip>
          <a:srcRect b="531"/>
          <a:stretch/>
        </p:blipFill>
        <p:spPr>
          <a:xfrm>
            <a:off x="0" y="8234"/>
            <a:ext cx="9144000" cy="6303665"/>
          </a:xfrm>
          <a:prstGeom prst="rect">
            <a:avLst/>
          </a:prstGeom>
        </p:spPr>
      </p:pic>
      <p:sp>
        <p:nvSpPr>
          <p:cNvPr id="12" name="Rectangle 11">
            <a:extLst>
              <a:ext uri="{FF2B5EF4-FFF2-40B4-BE49-F238E27FC236}">
                <a16:creationId xmlns=""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Title 1">
            <a:extLst>
              <a:ext uri="{FF2B5EF4-FFF2-40B4-BE49-F238E27FC236}">
                <a16:creationId xmlns=""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5" name="TextBox 14">
            <a:extLst>
              <a:ext uri="{FF2B5EF4-FFF2-40B4-BE49-F238E27FC236}">
                <a16:creationId xmlns=""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rgbClr val="A4A4A4"/>
                </a:solidFill>
                <a:latin typeface="Arial" panose="020B0604020202020204" pitchFamily="34" charset="0"/>
                <a:cs typeface="Arial" panose="020B0604020202020204" pitchFamily="34" charset="0"/>
              </a:rPr>
              <a:t>Software Engineering Institute</a:t>
            </a:r>
          </a:p>
          <a:p>
            <a:r>
              <a:rPr lang="en-US" sz="1100" dirty="0">
                <a:solidFill>
                  <a:srgbClr val="A4A4A4"/>
                </a:solidFill>
                <a:latin typeface="Arial" panose="020B0604020202020204" pitchFamily="34" charset="0"/>
                <a:cs typeface="Arial" panose="020B0604020202020204" pitchFamily="34" charset="0"/>
              </a:rPr>
              <a:t>Carnegie Mellon University</a:t>
            </a:r>
          </a:p>
          <a:p>
            <a:r>
              <a:rPr lang="en-US" sz="1100" dirty="0">
                <a:solidFill>
                  <a:srgbClr val="A4A4A4"/>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smtClean="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18" name="Picture 17">
            <a:extLst>
              <a:ext uri="{FF2B5EF4-FFF2-40B4-BE49-F238E27FC236}">
                <a16:creationId xmlns=""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734268250"/>
      </p:ext>
    </p:extLst>
  </p:cSld>
  <p:clrMapOvr>
    <a:masterClrMapping/>
  </p:clrMapOvr>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smtClean="0"/>
              <a:t>Click icon to add picture</a:t>
            </a:r>
            <a:endParaRPr lang="en-US"/>
          </a:p>
        </p:txBody>
      </p:sp>
      <p:sp>
        <p:nvSpPr>
          <p:cNvPr id="12" name="Rectangle 11">
            <a:extLst>
              <a:ext uri="{FF2B5EF4-FFF2-40B4-BE49-F238E27FC236}">
                <a16:creationId xmlns=""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Title 1">
            <a:extLst>
              <a:ext uri="{FF2B5EF4-FFF2-40B4-BE49-F238E27FC236}">
                <a16:creationId xmlns=""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6" name="TextBox 15">
            <a:extLst>
              <a:ext uri="{FF2B5EF4-FFF2-40B4-BE49-F238E27FC236}">
                <a16:creationId xmlns=""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smtClean="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18" name="Picture 17">
            <a:extLst>
              <a:ext uri="{FF2B5EF4-FFF2-40B4-BE49-F238E27FC236}">
                <a16:creationId xmlns=""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774853146"/>
      </p:ext>
    </p:extLst>
  </p:cSld>
  <p:clrMapOvr>
    <a:masterClrMapping/>
  </p:clrMapOvr>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6245106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2453619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smtClean="0"/>
              <a:t>Click icon to add picture</a:t>
            </a:r>
            <a:endParaRPr lang="en-US"/>
          </a:p>
        </p:txBody>
      </p:sp>
      <p:sp>
        <p:nvSpPr>
          <p:cNvPr id="12" name="Rectangle 11">
            <a:extLst>
              <a:ext uri="{FF2B5EF4-FFF2-40B4-BE49-F238E27FC236}">
                <a16:creationId xmlns=""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6" name="TextBox 15">
            <a:extLst>
              <a:ext uri="{FF2B5EF4-FFF2-40B4-BE49-F238E27FC236}">
                <a16:creationId xmlns=""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smtClean="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smtClean="0"/>
              <a:t>Click icon to add picture</a:t>
            </a:r>
            <a:endParaRPr lang="en-US" dirty="0"/>
          </a:p>
        </p:txBody>
      </p:sp>
      <p:sp>
        <p:nvSpPr>
          <p:cNvPr id="5" name="Text Placeholder 3">
            <a:extLst>
              <a:ext uri="{FF2B5EF4-FFF2-40B4-BE49-F238E27FC236}">
                <a16:creationId xmlns=""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0007909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smtClean="0"/>
              <a:t>Click icon to add picture</a:t>
            </a:r>
            <a:endParaRPr lang="en-US" dirty="0"/>
          </a:p>
        </p:txBody>
      </p:sp>
      <p:sp>
        <p:nvSpPr>
          <p:cNvPr id="5" name="Text Placeholder 3">
            <a:extLst>
              <a:ext uri="{FF2B5EF4-FFF2-40B4-BE49-F238E27FC236}">
                <a16:creationId xmlns=""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7781900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smtClean="0"/>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8537981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8937781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7276754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270395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458830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5591676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507582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normAutofit/>
          </a:bodyPr>
          <a:lstStyle>
            <a:lvl1pPr marL="0" indent="0">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8088061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smtClean="0"/>
              <a:t>Click icon to add picture</a:t>
            </a:r>
            <a:endParaRPr lang="en-US" dirty="0"/>
          </a:p>
        </p:txBody>
      </p:sp>
      <p:sp>
        <p:nvSpPr>
          <p:cNvPr id="5" name="Text Placeholder 3">
            <a:extLst>
              <a:ext uri="{FF2B5EF4-FFF2-40B4-BE49-F238E27FC236}">
                <a16:creationId xmlns=""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smtClean="0"/>
              <a:t>Click icon to add picture</a:t>
            </a:r>
            <a:endParaRPr lang="en-US" dirty="0"/>
          </a:p>
        </p:txBody>
      </p:sp>
      <p:sp>
        <p:nvSpPr>
          <p:cNvPr id="5" name="Text Placeholder 3">
            <a:extLst>
              <a:ext uri="{FF2B5EF4-FFF2-40B4-BE49-F238E27FC236}">
                <a16:creationId xmlns=""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smtClean="0"/>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6.xml"/><Relationship Id="rId12" Type="http://schemas.openxmlformats.org/officeDocument/2006/relationships/slideLayout" Target="../slideLayouts/slideLayout27.xml"/><Relationship Id="rId13" Type="http://schemas.openxmlformats.org/officeDocument/2006/relationships/slideLayout" Target="../slideLayouts/slideLayout28.xml"/><Relationship Id="rId14" Type="http://schemas.openxmlformats.org/officeDocument/2006/relationships/slideLayout" Target="../slideLayouts/slideLayout29.xml"/><Relationship Id="rId15" Type="http://schemas.openxmlformats.org/officeDocument/2006/relationships/theme" Target="../theme/theme2.xml"/><Relationship Id="rId16" Type="http://schemas.openxmlformats.org/officeDocument/2006/relationships/image" Target="../media/image1.emf"/><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 Id="rId9" Type="http://schemas.openxmlformats.org/officeDocument/2006/relationships/slideLayout" Target="../slideLayouts/slideLayout24.xml"/><Relationship Id="rId10"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chemeClr val="tx1">
                    <a:lumMod val="50000"/>
                    <a:lumOff val="50000"/>
                  </a:schemeClr>
                </a:solidFill>
                <a:latin typeface="Arial" panose="020B0604020202020204" pitchFamily="34" charset="0"/>
                <a:cs typeface="Arial" panose="020B0604020202020204" pitchFamily="34" charset="0"/>
              </a:rPr>
              <a:t>A Discipline for Software Engineering: Scaling Up</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2018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smtClean="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43" r:id="rId14"/>
    <p:sldLayoutId id="2147483744" r:id="rId15"/>
  </p:sldLayoutIdLst>
  <p:timing>
    <p:tnLst>
      <p:par>
        <p:cTn xmlns:p14="http://schemas.microsoft.com/office/powerpoint/2010/main" id="1" dur="indefinite" restart="never" nodeType="tmRoot"/>
      </p:par>
    </p:tnLst>
  </p:timing>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rgbClr val="FFFFFF">
                    <a:lumMod val="50000"/>
                  </a:srgbClr>
                </a:solidFill>
              </a:rPr>
              <a:pPr/>
              <a:t>‹#›</a:t>
            </a:fld>
            <a:endParaRPr lang="en-US" sz="1400" dirty="0">
              <a:solidFill>
                <a:srgbClr val="FFFFFF">
                  <a:lumMod val="50000"/>
                </a:srgb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000000">
                    <a:lumMod val="50000"/>
                    <a:lumOff val="50000"/>
                  </a:srgbClr>
                </a:solidFill>
                <a:latin typeface="Arial" panose="020B0604020202020204" pitchFamily="34" charset="0"/>
                <a:cs typeface="Arial" panose="020B0604020202020204" pitchFamily="34" charset="0"/>
              </a:rPr>
              <a:t>A Discipline for Software Engineering: </a:t>
            </a:r>
            <a:r>
              <a:rPr lang="en-US" sz="700" b="1" smtClean="0">
                <a:solidFill>
                  <a:srgbClr val="000000">
                    <a:lumMod val="50000"/>
                    <a:lumOff val="50000"/>
                  </a:srgbClr>
                </a:solidFill>
                <a:latin typeface="Arial" panose="020B0604020202020204" pitchFamily="34" charset="0"/>
                <a:cs typeface="Arial" panose="020B0604020202020204" pitchFamily="34" charset="0"/>
              </a:rPr>
              <a:t>Course Overview</a:t>
            </a:r>
            <a:endParaRPr lang="en-US" sz="700" b="1" dirty="0">
              <a:solidFill>
                <a:srgbClr val="000000">
                  <a:lumMod val="50000"/>
                  <a:lumOff val="50000"/>
                </a:srgbClr>
              </a:solidFill>
              <a:latin typeface="Arial" panose="020B0604020202020204" pitchFamily="34" charset="0"/>
              <a:cs typeface="Arial" panose="020B0604020202020204" pitchFamily="34" charset="0"/>
            </a:endParaRPr>
          </a:p>
          <a:p>
            <a:pPr eaLnBrk="0" hangingPunct="0">
              <a:spcBef>
                <a:spcPct val="0"/>
              </a:spcBef>
            </a:pPr>
            <a:r>
              <a:rPr lang="en-US" sz="600" dirty="0">
                <a:solidFill>
                  <a:srgbClr val="000000">
                    <a:lumMod val="50000"/>
                    <a:lumOff val="50000"/>
                  </a:srgbClr>
                </a:solidFill>
                <a:latin typeface="Arial" panose="020B0604020202020204" pitchFamily="34" charset="0"/>
                <a:cs typeface="Arial" panose="020B0604020202020204" pitchFamily="34" charset="0"/>
              </a:rPr>
              <a:t>© 2018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smtClean="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9" name="Picture 8"/>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36194591"/>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Lst>
  <p:timing>
    <p:tnLst>
      <p:par>
        <p:cTn xmlns:p14="http://schemas.microsoft.com/office/powerpoint/2010/main" id="1" dur="indefinite" restart="never" nodeType="tmRoot"/>
      </p:par>
    </p:tnLst>
  </p:timing>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 Id="rId3" Type="http://schemas.openxmlformats.org/officeDocument/2006/relationships/comments" Target="../comments/commen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comments" Target="../comments/commen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s://creativecommons.org/licenses/by/4.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comments" Target="../comments/commen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smtClean="0"/>
              <a:t>A Discipline for </a:t>
            </a:r>
            <a:br>
              <a:rPr lang="en-US" dirty="0" smtClean="0"/>
            </a:br>
            <a:r>
              <a:rPr lang="en-US" dirty="0" smtClean="0"/>
              <a:t>Software Engineering</a:t>
            </a:r>
            <a:endParaRPr lang="en-US" dirty="0"/>
          </a:p>
        </p:txBody>
      </p:sp>
      <p:sp>
        <p:nvSpPr>
          <p:cNvPr id="4" name="Subtitle 3"/>
          <p:cNvSpPr>
            <a:spLocks noGrp="1"/>
          </p:cNvSpPr>
          <p:nvPr>
            <p:ph type="subTitle" idx="1"/>
          </p:nvPr>
        </p:nvSpPr>
        <p:spPr>
          <a:prstGeom prst="rect">
            <a:avLst/>
          </a:prstGeom>
        </p:spPr>
        <p:txBody>
          <a:bodyPr lIns="0" tIns="0" rIns="0" bIns="0"/>
          <a:lstStyle/>
          <a:p>
            <a:r>
              <a:rPr lang="en-US" dirty="0" smtClean="0"/>
              <a:t>Session 17 – Scaling Up, Build Strategy</a:t>
            </a:r>
            <a:endParaRPr lang="en-US" dirty="0"/>
          </a:p>
        </p:txBody>
      </p:sp>
    </p:spTree>
    <p:extLst>
      <p:ext uri="{BB962C8B-B14F-4D97-AF65-F5344CB8AC3E}">
        <p14:creationId xmlns:p14="http://schemas.microsoft.com/office/powerpoint/2010/main" val="183084689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noFill/>
          <a:ln/>
        </p:spPr>
        <p:txBody>
          <a:bodyPr/>
          <a:lstStyle/>
          <a:p>
            <a:r>
              <a:rPr lang="en-US" altLang="en-US" dirty="0" smtClean="0"/>
              <a:t>Cyclic Development</a:t>
            </a:r>
            <a:endParaRPr lang="en-US" altLang="en-US" dirty="0"/>
          </a:p>
        </p:txBody>
      </p:sp>
      <p:sp>
        <p:nvSpPr>
          <p:cNvPr id="53251" name="Rectangle 3"/>
          <p:cNvSpPr>
            <a:spLocks noGrp="1" noChangeArrowheads="1"/>
          </p:cNvSpPr>
          <p:nvPr>
            <p:ph type="body" idx="1"/>
          </p:nvPr>
        </p:nvSpPr>
        <p:spPr>
          <a:noFill/>
          <a:ln/>
        </p:spPr>
        <p:txBody>
          <a:bodyPr/>
          <a:lstStyle/>
          <a:p>
            <a:r>
              <a:rPr lang="en-US" altLang="en-US" dirty="0"/>
              <a:t>The cyclic PSP provides a framework for using a cyclic development strategy to develop modest-sized programs.  </a:t>
            </a:r>
          </a:p>
          <a:p>
            <a:endParaRPr lang="en-US" altLang="en-US" dirty="0"/>
          </a:p>
          <a:p>
            <a:r>
              <a:rPr lang="en-US" altLang="en-US" dirty="0"/>
              <a:t>It is a larger process that contains multiple </a:t>
            </a:r>
            <a:r>
              <a:rPr lang="en-US" altLang="en-US" dirty="0" smtClean="0"/>
              <a:t>PSP-like </a:t>
            </a:r>
            <a:r>
              <a:rPr lang="en-US" altLang="en-US" dirty="0"/>
              <a:t>cyclic elements.</a:t>
            </a:r>
          </a:p>
          <a:p>
            <a:endParaRPr lang="en-US" altLang="en-US" dirty="0"/>
          </a:p>
          <a:p>
            <a:r>
              <a:rPr lang="en-US" altLang="en-US" dirty="0"/>
              <a:t>The PSP requirements, planning, and postmortem steps are done once for the total program.</a:t>
            </a:r>
          </a:p>
        </p:txBody>
      </p:sp>
    </p:spTree>
    <p:extLst>
      <p:ext uri="{BB962C8B-B14F-4D97-AF65-F5344CB8AC3E}">
        <p14:creationId xmlns:p14="http://schemas.microsoft.com/office/powerpoint/2010/main" val="1261265249"/>
      </p:ext>
    </p:extLst>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noFill/>
          <a:ln/>
        </p:spPr>
        <p:txBody>
          <a:bodyPr/>
          <a:lstStyle/>
          <a:p>
            <a:pPr eaLnBrk="0" hangingPunct="0">
              <a:lnSpc>
                <a:spcPct val="90000"/>
              </a:lnSpc>
            </a:pPr>
            <a:r>
              <a:rPr lang="en-US" altLang="en-US" dirty="0"/>
              <a:t>The Cyclic </a:t>
            </a:r>
            <a:r>
              <a:rPr lang="en-US" altLang="en-US" dirty="0" smtClean="0"/>
              <a:t>Flow</a:t>
            </a:r>
            <a:endParaRPr lang="en-US" altLang="en-US" dirty="0"/>
          </a:p>
        </p:txBody>
      </p:sp>
      <p:grpSp>
        <p:nvGrpSpPr>
          <p:cNvPr id="2" name="Group 1"/>
          <p:cNvGrpSpPr/>
          <p:nvPr/>
        </p:nvGrpSpPr>
        <p:grpSpPr>
          <a:xfrm>
            <a:off x="1095186" y="1238874"/>
            <a:ext cx="6953798" cy="5018087"/>
            <a:chOff x="884172" y="1238874"/>
            <a:chExt cx="6953798" cy="5018087"/>
          </a:xfrm>
        </p:grpSpPr>
        <p:sp>
          <p:nvSpPr>
            <p:cNvPr id="55299" name="Rectangle 3"/>
            <p:cNvSpPr>
              <a:spLocks noChangeArrowheads="1"/>
            </p:cNvSpPr>
            <p:nvPr/>
          </p:nvSpPr>
          <p:spPr bwMode="blackWhite">
            <a:xfrm>
              <a:off x="2154172" y="2194549"/>
              <a:ext cx="1619250" cy="461962"/>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662" tIns="46038" rIns="93662" bIns="46038" anchor="ctr"/>
            <a:lstStyle>
              <a:lvl1pPr defTabSz="936625" eaLnBrk="0" hangingPunct="0">
                <a:defRPr sz="2400">
                  <a:solidFill>
                    <a:schemeClr val="tx1"/>
                  </a:solidFill>
                  <a:latin typeface="Times New Roman" pitchFamily="18" charset="0"/>
                </a:defRPr>
              </a:lvl1pPr>
              <a:lvl2pPr marL="461963" defTabSz="936625" eaLnBrk="0" hangingPunct="0">
                <a:defRPr sz="2400">
                  <a:solidFill>
                    <a:schemeClr val="tx1"/>
                  </a:solidFill>
                  <a:latin typeface="Times New Roman" pitchFamily="18" charset="0"/>
                </a:defRPr>
              </a:lvl2pPr>
              <a:lvl3pPr marL="925513" defTabSz="936625" eaLnBrk="0" hangingPunct="0">
                <a:defRPr sz="2400">
                  <a:solidFill>
                    <a:schemeClr val="tx1"/>
                  </a:solidFill>
                  <a:latin typeface="Times New Roman" pitchFamily="18" charset="0"/>
                </a:defRPr>
              </a:lvl3pPr>
              <a:lvl4pPr marL="1389063" defTabSz="936625" eaLnBrk="0" hangingPunct="0">
                <a:defRPr sz="2400">
                  <a:solidFill>
                    <a:schemeClr val="tx1"/>
                  </a:solidFill>
                  <a:latin typeface="Times New Roman" pitchFamily="18" charset="0"/>
                </a:defRPr>
              </a:lvl4pPr>
              <a:lvl5pPr marL="1852613" defTabSz="936625" eaLnBrk="0" hangingPunct="0">
                <a:defRPr sz="2400">
                  <a:solidFill>
                    <a:schemeClr val="tx1"/>
                  </a:solidFill>
                  <a:latin typeface="Times New Roman" pitchFamily="18" charset="0"/>
                </a:defRPr>
              </a:lvl5pPr>
              <a:lvl6pPr marL="2309813" defTabSz="936625" eaLnBrk="0" fontAlgn="base" hangingPunct="0">
                <a:spcBef>
                  <a:spcPct val="0"/>
                </a:spcBef>
                <a:spcAft>
                  <a:spcPct val="0"/>
                </a:spcAft>
                <a:defRPr sz="2400">
                  <a:solidFill>
                    <a:schemeClr val="tx1"/>
                  </a:solidFill>
                  <a:latin typeface="Times New Roman" pitchFamily="18" charset="0"/>
                </a:defRPr>
              </a:lvl6pPr>
              <a:lvl7pPr marL="2767013" defTabSz="936625" eaLnBrk="0" fontAlgn="base" hangingPunct="0">
                <a:spcBef>
                  <a:spcPct val="0"/>
                </a:spcBef>
                <a:spcAft>
                  <a:spcPct val="0"/>
                </a:spcAft>
                <a:defRPr sz="2400">
                  <a:solidFill>
                    <a:schemeClr val="tx1"/>
                  </a:solidFill>
                  <a:latin typeface="Times New Roman" pitchFamily="18" charset="0"/>
                </a:defRPr>
              </a:lvl7pPr>
              <a:lvl8pPr marL="3224213" defTabSz="936625" eaLnBrk="0" fontAlgn="base" hangingPunct="0">
                <a:spcBef>
                  <a:spcPct val="0"/>
                </a:spcBef>
                <a:spcAft>
                  <a:spcPct val="0"/>
                </a:spcAft>
                <a:defRPr sz="2400">
                  <a:solidFill>
                    <a:schemeClr val="tx1"/>
                  </a:solidFill>
                  <a:latin typeface="Times New Roman" pitchFamily="18" charset="0"/>
                </a:defRPr>
              </a:lvl8pPr>
              <a:lvl9pPr marL="3681413" defTabSz="93662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High-level</a:t>
              </a:r>
            </a:p>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design (HLD)</a:t>
              </a:r>
            </a:p>
          </p:txBody>
        </p:sp>
        <p:sp>
          <p:nvSpPr>
            <p:cNvPr id="55300" name="Rectangle 4"/>
            <p:cNvSpPr>
              <a:spLocks noChangeArrowheads="1"/>
            </p:cNvSpPr>
            <p:nvPr/>
          </p:nvSpPr>
          <p:spPr bwMode="blackWhite">
            <a:xfrm>
              <a:off x="2154172" y="1499224"/>
              <a:ext cx="1619250" cy="463550"/>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662" tIns="46038" rIns="93662" bIns="46038" anchor="ctr"/>
            <a:lstStyle>
              <a:lvl1pPr defTabSz="936625" eaLnBrk="0" hangingPunct="0">
                <a:defRPr sz="2400">
                  <a:solidFill>
                    <a:schemeClr val="tx1"/>
                  </a:solidFill>
                  <a:latin typeface="Times New Roman" pitchFamily="18" charset="0"/>
                </a:defRPr>
              </a:lvl1pPr>
              <a:lvl2pPr marL="461963" defTabSz="936625" eaLnBrk="0" hangingPunct="0">
                <a:defRPr sz="2400">
                  <a:solidFill>
                    <a:schemeClr val="tx1"/>
                  </a:solidFill>
                  <a:latin typeface="Times New Roman" pitchFamily="18" charset="0"/>
                </a:defRPr>
              </a:lvl2pPr>
              <a:lvl3pPr marL="925513" defTabSz="936625" eaLnBrk="0" hangingPunct="0">
                <a:defRPr sz="2400">
                  <a:solidFill>
                    <a:schemeClr val="tx1"/>
                  </a:solidFill>
                  <a:latin typeface="Times New Roman" pitchFamily="18" charset="0"/>
                </a:defRPr>
              </a:lvl3pPr>
              <a:lvl4pPr marL="1389063" defTabSz="936625" eaLnBrk="0" hangingPunct="0">
                <a:defRPr sz="2400">
                  <a:solidFill>
                    <a:schemeClr val="tx1"/>
                  </a:solidFill>
                  <a:latin typeface="Times New Roman" pitchFamily="18" charset="0"/>
                </a:defRPr>
              </a:lvl4pPr>
              <a:lvl5pPr marL="1852613" defTabSz="936625" eaLnBrk="0" hangingPunct="0">
                <a:defRPr sz="2400">
                  <a:solidFill>
                    <a:schemeClr val="tx1"/>
                  </a:solidFill>
                  <a:latin typeface="Times New Roman" pitchFamily="18" charset="0"/>
                </a:defRPr>
              </a:lvl5pPr>
              <a:lvl6pPr marL="2309813" defTabSz="936625" eaLnBrk="0" fontAlgn="base" hangingPunct="0">
                <a:spcBef>
                  <a:spcPct val="0"/>
                </a:spcBef>
                <a:spcAft>
                  <a:spcPct val="0"/>
                </a:spcAft>
                <a:defRPr sz="2400">
                  <a:solidFill>
                    <a:schemeClr val="tx1"/>
                  </a:solidFill>
                  <a:latin typeface="Times New Roman" pitchFamily="18" charset="0"/>
                </a:defRPr>
              </a:lvl6pPr>
              <a:lvl7pPr marL="2767013" defTabSz="936625" eaLnBrk="0" fontAlgn="base" hangingPunct="0">
                <a:spcBef>
                  <a:spcPct val="0"/>
                </a:spcBef>
                <a:spcAft>
                  <a:spcPct val="0"/>
                </a:spcAft>
                <a:defRPr sz="2400">
                  <a:solidFill>
                    <a:schemeClr val="tx1"/>
                  </a:solidFill>
                  <a:latin typeface="Times New Roman" pitchFamily="18" charset="0"/>
                </a:defRPr>
              </a:lvl7pPr>
              <a:lvl8pPr marL="3224213" defTabSz="936625" eaLnBrk="0" fontAlgn="base" hangingPunct="0">
                <a:spcBef>
                  <a:spcPct val="0"/>
                </a:spcBef>
                <a:spcAft>
                  <a:spcPct val="0"/>
                </a:spcAft>
                <a:defRPr sz="2400">
                  <a:solidFill>
                    <a:schemeClr val="tx1"/>
                  </a:solidFill>
                  <a:latin typeface="Times New Roman" pitchFamily="18" charset="0"/>
                </a:defRPr>
              </a:lvl8pPr>
              <a:lvl9pPr marL="3681413" defTabSz="93662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Requirements</a:t>
              </a:r>
            </a:p>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and</a:t>
              </a:r>
              <a:r>
                <a:rPr lang="en-US" altLang="en-US" sz="1200" dirty="0">
                  <a:latin typeface="Arial" panose="020B0604020202020204" pitchFamily="34" charset="0"/>
                  <a:cs typeface="Arial" panose="020B0604020202020204" pitchFamily="34" charset="0"/>
                </a:rPr>
                <a:t> </a:t>
              </a:r>
              <a:r>
                <a:rPr lang="en-US" altLang="en-US" sz="1200" dirty="0">
                  <a:solidFill>
                    <a:schemeClr val="bg1"/>
                  </a:solidFill>
                  <a:latin typeface="Arial" panose="020B0604020202020204" pitchFamily="34" charset="0"/>
                  <a:cs typeface="Arial" panose="020B0604020202020204" pitchFamily="34" charset="0"/>
                </a:rPr>
                <a:t>planning</a:t>
              </a:r>
            </a:p>
          </p:txBody>
        </p:sp>
        <p:sp>
          <p:nvSpPr>
            <p:cNvPr id="55301" name="Rectangle 5"/>
            <p:cNvSpPr>
              <a:spLocks noChangeArrowheads="1"/>
            </p:cNvSpPr>
            <p:nvPr/>
          </p:nvSpPr>
          <p:spPr bwMode="blackWhite">
            <a:xfrm>
              <a:off x="2154172" y="2888286"/>
              <a:ext cx="1619250" cy="463550"/>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662" tIns="46038" rIns="93662" bIns="46038" anchor="ctr"/>
            <a:lstStyle>
              <a:lvl1pPr defTabSz="936625" eaLnBrk="0" hangingPunct="0">
                <a:defRPr sz="2400">
                  <a:solidFill>
                    <a:schemeClr val="tx1"/>
                  </a:solidFill>
                  <a:latin typeface="Times New Roman" pitchFamily="18" charset="0"/>
                </a:defRPr>
              </a:lvl1pPr>
              <a:lvl2pPr marL="461963" defTabSz="936625" eaLnBrk="0" hangingPunct="0">
                <a:defRPr sz="2400">
                  <a:solidFill>
                    <a:schemeClr val="tx1"/>
                  </a:solidFill>
                  <a:latin typeface="Times New Roman" pitchFamily="18" charset="0"/>
                </a:defRPr>
              </a:lvl2pPr>
              <a:lvl3pPr marL="925513" defTabSz="936625" eaLnBrk="0" hangingPunct="0">
                <a:defRPr sz="2400">
                  <a:solidFill>
                    <a:schemeClr val="tx1"/>
                  </a:solidFill>
                  <a:latin typeface="Times New Roman" pitchFamily="18" charset="0"/>
                </a:defRPr>
              </a:lvl3pPr>
              <a:lvl4pPr marL="1389063" defTabSz="936625" eaLnBrk="0" hangingPunct="0">
                <a:defRPr sz="2400">
                  <a:solidFill>
                    <a:schemeClr val="tx1"/>
                  </a:solidFill>
                  <a:latin typeface="Times New Roman" pitchFamily="18" charset="0"/>
                </a:defRPr>
              </a:lvl4pPr>
              <a:lvl5pPr marL="1852613" defTabSz="936625" eaLnBrk="0" hangingPunct="0">
                <a:defRPr sz="2400">
                  <a:solidFill>
                    <a:schemeClr val="tx1"/>
                  </a:solidFill>
                  <a:latin typeface="Times New Roman" pitchFamily="18" charset="0"/>
                </a:defRPr>
              </a:lvl5pPr>
              <a:lvl6pPr marL="2309813" defTabSz="936625" eaLnBrk="0" fontAlgn="base" hangingPunct="0">
                <a:spcBef>
                  <a:spcPct val="0"/>
                </a:spcBef>
                <a:spcAft>
                  <a:spcPct val="0"/>
                </a:spcAft>
                <a:defRPr sz="2400">
                  <a:solidFill>
                    <a:schemeClr val="tx1"/>
                  </a:solidFill>
                  <a:latin typeface="Times New Roman" pitchFamily="18" charset="0"/>
                </a:defRPr>
              </a:lvl6pPr>
              <a:lvl7pPr marL="2767013" defTabSz="936625" eaLnBrk="0" fontAlgn="base" hangingPunct="0">
                <a:spcBef>
                  <a:spcPct val="0"/>
                </a:spcBef>
                <a:spcAft>
                  <a:spcPct val="0"/>
                </a:spcAft>
                <a:defRPr sz="2400">
                  <a:solidFill>
                    <a:schemeClr val="tx1"/>
                  </a:solidFill>
                  <a:latin typeface="Times New Roman" pitchFamily="18" charset="0"/>
                </a:defRPr>
              </a:lvl7pPr>
              <a:lvl8pPr marL="3224213" defTabSz="936625" eaLnBrk="0" fontAlgn="base" hangingPunct="0">
                <a:spcBef>
                  <a:spcPct val="0"/>
                </a:spcBef>
                <a:spcAft>
                  <a:spcPct val="0"/>
                </a:spcAft>
                <a:defRPr sz="2400">
                  <a:solidFill>
                    <a:schemeClr val="tx1"/>
                  </a:solidFill>
                  <a:latin typeface="Times New Roman" pitchFamily="18" charset="0"/>
                </a:defRPr>
              </a:lvl8pPr>
              <a:lvl9pPr marL="3681413" defTabSz="93662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HLD</a:t>
              </a:r>
            </a:p>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review</a:t>
              </a:r>
            </a:p>
          </p:txBody>
        </p:sp>
        <p:sp>
          <p:nvSpPr>
            <p:cNvPr id="55302" name="Rectangle 6"/>
            <p:cNvSpPr>
              <a:spLocks noChangeArrowheads="1"/>
            </p:cNvSpPr>
            <p:nvPr/>
          </p:nvSpPr>
          <p:spPr bwMode="blackWhite">
            <a:xfrm>
              <a:off x="2154172" y="4971086"/>
              <a:ext cx="1619250" cy="463550"/>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662" tIns="46038" rIns="93662" bIns="46038" anchor="ctr"/>
            <a:lstStyle>
              <a:lvl1pPr defTabSz="936625" eaLnBrk="0" hangingPunct="0">
                <a:defRPr sz="2400">
                  <a:solidFill>
                    <a:schemeClr val="tx1"/>
                  </a:solidFill>
                  <a:latin typeface="Times New Roman" pitchFamily="18" charset="0"/>
                </a:defRPr>
              </a:lvl1pPr>
              <a:lvl2pPr marL="461963" defTabSz="936625" eaLnBrk="0" hangingPunct="0">
                <a:defRPr sz="2400">
                  <a:solidFill>
                    <a:schemeClr val="tx1"/>
                  </a:solidFill>
                  <a:latin typeface="Times New Roman" pitchFamily="18" charset="0"/>
                </a:defRPr>
              </a:lvl2pPr>
              <a:lvl3pPr marL="925513" defTabSz="936625" eaLnBrk="0" hangingPunct="0">
                <a:defRPr sz="2400">
                  <a:solidFill>
                    <a:schemeClr val="tx1"/>
                  </a:solidFill>
                  <a:latin typeface="Times New Roman" pitchFamily="18" charset="0"/>
                </a:defRPr>
              </a:lvl3pPr>
              <a:lvl4pPr marL="1389063" defTabSz="936625" eaLnBrk="0" hangingPunct="0">
                <a:defRPr sz="2400">
                  <a:solidFill>
                    <a:schemeClr val="tx1"/>
                  </a:solidFill>
                  <a:latin typeface="Times New Roman" pitchFamily="18" charset="0"/>
                </a:defRPr>
              </a:lvl4pPr>
              <a:lvl5pPr marL="1852613" defTabSz="936625" eaLnBrk="0" hangingPunct="0">
                <a:defRPr sz="2400">
                  <a:solidFill>
                    <a:schemeClr val="tx1"/>
                  </a:solidFill>
                  <a:latin typeface="Times New Roman" pitchFamily="18" charset="0"/>
                </a:defRPr>
              </a:lvl5pPr>
              <a:lvl6pPr marL="2309813" defTabSz="936625" eaLnBrk="0" fontAlgn="base" hangingPunct="0">
                <a:spcBef>
                  <a:spcPct val="0"/>
                </a:spcBef>
                <a:spcAft>
                  <a:spcPct val="0"/>
                </a:spcAft>
                <a:defRPr sz="2400">
                  <a:solidFill>
                    <a:schemeClr val="tx1"/>
                  </a:solidFill>
                  <a:latin typeface="Times New Roman" pitchFamily="18" charset="0"/>
                </a:defRPr>
              </a:lvl6pPr>
              <a:lvl7pPr marL="2767013" defTabSz="936625" eaLnBrk="0" fontAlgn="base" hangingPunct="0">
                <a:spcBef>
                  <a:spcPct val="0"/>
                </a:spcBef>
                <a:spcAft>
                  <a:spcPct val="0"/>
                </a:spcAft>
                <a:defRPr sz="2400">
                  <a:solidFill>
                    <a:schemeClr val="tx1"/>
                  </a:solidFill>
                  <a:latin typeface="Times New Roman" pitchFamily="18" charset="0"/>
                </a:defRPr>
              </a:lvl7pPr>
              <a:lvl8pPr marL="3224213" defTabSz="936625" eaLnBrk="0" fontAlgn="base" hangingPunct="0">
                <a:spcBef>
                  <a:spcPct val="0"/>
                </a:spcBef>
                <a:spcAft>
                  <a:spcPct val="0"/>
                </a:spcAft>
                <a:defRPr sz="2400">
                  <a:solidFill>
                    <a:schemeClr val="tx1"/>
                  </a:solidFill>
                  <a:latin typeface="Times New Roman" pitchFamily="18" charset="0"/>
                </a:defRPr>
              </a:lvl8pPr>
              <a:lvl9pPr marL="3681413" defTabSz="93662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Integration</a:t>
              </a:r>
            </a:p>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system test</a:t>
              </a:r>
            </a:p>
          </p:txBody>
        </p:sp>
        <p:sp>
          <p:nvSpPr>
            <p:cNvPr id="55303" name="Rectangle 7"/>
            <p:cNvSpPr>
              <a:spLocks noChangeArrowheads="1"/>
            </p:cNvSpPr>
            <p:nvPr/>
          </p:nvSpPr>
          <p:spPr bwMode="blackWhite">
            <a:xfrm>
              <a:off x="2154172" y="4277349"/>
              <a:ext cx="1619250" cy="461962"/>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662" tIns="46038" rIns="93662" bIns="46038" anchor="ctr"/>
            <a:lstStyle>
              <a:lvl1pPr defTabSz="936625" eaLnBrk="0" hangingPunct="0">
                <a:defRPr sz="2400">
                  <a:solidFill>
                    <a:schemeClr val="tx1"/>
                  </a:solidFill>
                  <a:latin typeface="Times New Roman" pitchFamily="18" charset="0"/>
                </a:defRPr>
              </a:lvl1pPr>
              <a:lvl2pPr marL="461963" defTabSz="936625" eaLnBrk="0" hangingPunct="0">
                <a:defRPr sz="2400">
                  <a:solidFill>
                    <a:schemeClr val="tx1"/>
                  </a:solidFill>
                  <a:latin typeface="Times New Roman" pitchFamily="18" charset="0"/>
                </a:defRPr>
              </a:lvl2pPr>
              <a:lvl3pPr marL="925513" defTabSz="936625" eaLnBrk="0" hangingPunct="0">
                <a:defRPr sz="2400">
                  <a:solidFill>
                    <a:schemeClr val="tx1"/>
                  </a:solidFill>
                  <a:latin typeface="Times New Roman" pitchFamily="18" charset="0"/>
                </a:defRPr>
              </a:lvl3pPr>
              <a:lvl4pPr marL="1389063" defTabSz="936625" eaLnBrk="0" hangingPunct="0">
                <a:defRPr sz="2400">
                  <a:solidFill>
                    <a:schemeClr val="tx1"/>
                  </a:solidFill>
                  <a:latin typeface="Times New Roman" pitchFamily="18" charset="0"/>
                </a:defRPr>
              </a:lvl4pPr>
              <a:lvl5pPr marL="1852613" defTabSz="936625" eaLnBrk="0" hangingPunct="0">
                <a:defRPr sz="2400">
                  <a:solidFill>
                    <a:schemeClr val="tx1"/>
                  </a:solidFill>
                  <a:latin typeface="Times New Roman" pitchFamily="18" charset="0"/>
                </a:defRPr>
              </a:lvl5pPr>
              <a:lvl6pPr marL="2309813" defTabSz="936625" eaLnBrk="0" fontAlgn="base" hangingPunct="0">
                <a:spcBef>
                  <a:spcPct val="0"/>
                </a:spcBef>
                <a:spcAft>
                  <a:spcPct val="0"/>
                </a:spcAft>
                <a:defRPr sz="2400">
                  <a:solidFill>
                    <a:schemeClr val="tx1"/>
                  </a:solidFill>
                  <a:latin typeface="Times New Roman" pitchFamily="18" charset="0"/>
                </a:defRPr>
              </a:lvl6pPr>
              <a:lvl7pPr marL="2767013" defTabSz="936625" eaLnBrk="0" fontAlgn="base" hangingPunct="0">
                <a:spcBef>
                  <a:spcPct val="0"/>
                </a:spcBef>
                <a:spcAft>
                  <a:spcPct val="0"/>
                </a:spcAft>
                <a:defRPr sz="2400">
                  <a:solidFill>
                    <a:schemeClr val="tx1"/>
                  </a:solidFill>
                  <a:latin typeface="Times New Roman" pitchFamily="18" charset="0"/>
                </a:defRPr>
              </a:lvl7pPr>
              <a:lvl8pPr marL="3224213" defTabSz="936625" eaLnBrk="0" fontAlgn="base" hangingPunct="0">
                <a:spcBef>
                  <a:spcPct val="0"/>
                </a:spcBef>
                <a:spcAft>
                  <a:spcPct val="0"/>
                </a:spcAft>
                <a:defRPr sz="2400">
                  <a:solidFill>
                    <a:schemeClr val="tx1"/>
                  </a:solidFill>
                  <a:latin typeface="Times New Roman" pitchFamily="18" charset="0"/>
                </a:defRPr>
              </a:lvl8pPr>
              <a:lvl9pPr marL="3681413" defTabSz="93662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Postmortem</a:t>
              </a:r>
            </a:p>
          </p:txBody>
        </p:sp>
        <p:sp>
          <p:nvSpPr>
            <p:cNvPr id="55304" name="Rectangle 8"/>
            <p:cNvSpPr>
              <a:spLocks noChangeArrowheads="1"/>
            </p:cNvSpPr>
            <p:nvPr/>
          </p:nvSpPr>
          <p:spPr bwMode="blackWhite">
            <a:xfrm>
              <a:off x="2154172" y="3583611"/>
              <a:ext cx="1619250" cy="463550"/>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662" tIns="46038" rIns="93662" bIns="46038" anchor="ctr"/>
            <a:lstStyle>
              <a:lvl1pPr defTabSz="936625" eaLnBrk="0" hangingPunct="0">
                <a:defRPr sz="2400">
                  <a:solidFill>
                    <a:schemeClr val="tx1"/>
                  </a:solidFill>
                  <a:latin typeface="Times New Roman" pitchFamily="18" charset="0"/>
                </a:defRPr>
              </a:lvl1pPr>
              <a:lvl2pPr marL="461963" defTabSz="936625" eaLnBrk="0" hangingPunct="0">
                <a:defRPr sz="2400">
                  <a:solidFill>
                    <a:schemeClr val="tx1"/>
                  </a:solidFill>
                  <a:latin typeface="Times New Roman" pitchFamily="18" charset="0"/>
                </a:defRPr>
              </a:lvl2pPr>
              <a:lvl3pPr marL="925513" defTabSz="936625" eaLnBrk="0" hangingPunct="0">
                <a:defRPr sz="2400">
                  <a:solidFill>
                    <a:schemeClr val="tx1"/>
                  </a:solidFill>
                  <a:latin typeface="Times New Roman" pitchFamily="18" charset="0"/>
                </a:defRPr>
              </a:lvl3pPr>
              <a:lvl4pPr marL="1389063" defTabSz="936625" eaLnBrk="0" hangingPunct="0">
                <a:defRPr sz="2400">
                  <a:solidFill>
                    <a:schemeClr val="tx1"/>
                  </a:solidFill>
                  <a:latin typeface="Times New Roman" pitchFamily="18" charset="0"/>
                </a:defRPr>
              </a:lvl4pPr>
              <a:lvl5pPr marL="1852613" defTabSz="936625" eaLnBrk="0" hangingPunct="0">
                <a:defRPr sz="2400">
                  <a:solidFill>
                    <a:schemeClr val="tx1"/>
                  </a:solidFill>
                  <a:latin typeface="Times New Roman" pitchFamily="18" charset="0"/>
                </a:defRPr>
              </a:lvl5pPr>
              <a:lvl6pPr marL="2309813" defTabSz="936625" eaLnBrk="0" fontAlgn="base" hangingPunct="0">
                <a:spcBef>
                  <a:spcPct val="0"/>
                </a:spcBef>
                <a:spcAft>
                  <a:spcPct val="0"/>
                </a:spcAft>
                <a:defRPr sz="2400">
                  <a:solidFill>
                    <a:schemeClr val="tx1"/>
                  </a:solidFill>
                  <a:latin typeface="Times New Roman" pitchFamily="18" charset="0"/>
                </a:defRPr>
              </a:lvl6pPr>
              <a:lvl7pPr marL="2767013" defTabSz="936625" eaLnBrk="0" fontAlgn="base" hangingPunct="0">
                <a:spcBef>
                  <a:spcPct val="0"/>
                </a:spcBef>
                <a:spcAft>
                  <a:spcPct val="0"/>
                </a:spcAft>
                <a:defRPr sz="2400">
                  <a:solidFill>
                    <a:schemeClr val="tx1"/>
                  </a:solidFill>
                  <a:latin typeface="Times New Roman" pitchFamily="18" charset="0"/>
                </a:defRPr>
              </a:lvl7pPr>
              <a:lvl8pPr marL="3224213" defTabSz="936625" eaLnBrk="0" fontAlgn="base" hangingPunct="0">
                <a:spcBef>
                  <a:spcPct val="0"/>
                </a:spcBef>
                <a:spcAft>
                  <a:spcPct val="0"/>
                </a:spcAft>
                <a:defRPr sz="2400">
                  <a:solidFill>
                    <a:schemeClr val="tx1"/>
                  </a:solidFill>
                  <a:latin typeface="Times New Roman" pitchFamily="18" charset="0"/>
                </a:defRPr>
              </a:lvl8pPr>
              <a:lvl9pPr marL="3681413" defTabSz="93662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Cyclic</a:t>
              </a:r>
            </a:p>
            <a:p>
              <a:pPr algn="ctr">
                <a:lnSpc>
                  <a:spcPct val="100000"/>
                </a:lnSpc>
              </a:pPr>
              <a:r>
                <a:rPr lang="en-US" altLang="en-US" sz="1200" dirty="0">
                  <a:solidFill>
                    <a:schemeClr val="bg1"/>
                  </a:solidFill>
                  <a:latin typeface="Arial" panose="020B0604020202020204" pitchFamily="34" charset="0"/>
                  <a:cs typeface="Arial" panose="020B0604020202020204" pitchFamily="34" charset="0"/>
                </a:rPr>
                <a:t>development</a:t>
              </a:r>
            </a:p>
          </p:txBody>
        </p:sp>
        <p:sp>
          <p:nvSpPr>
            <p:cNvPr id="55305" name="Line 9"/>
            <p:cNvSpPr>
              <a:spLocks noChangeShapeType="1"/>
            </p:cNvSpPr>
            <p:nvPr/>
          </p:nvSpPr>
          <p:spPr bwMode="blackWhite">
            <a:xfrm>
              <a:off x="2922522" y="1977061"/>
              <a:ext cx="3175" cy="217488"/>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06" name="Line 10"/>
            <p:cNvSpPr>
              <a:spLocks noChangeShapeType="1"/>
            </p:cNvSpPr>
            <p:nvPr/>
          </p:nvSpPr>
          <p:spPr bwMode="blackWhite">
            <a:xfrm>
              <a:off x="2922522" y="2672386"/>
              <a:ext cx="3175" cy="215900"/>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07" name="Line 11"/>
            <p:cNvSpPr>
              <a:spLocks noChangeShapeType="1"/>
            </p:cNvSpPr>
            <p:nvPr/>
          </p:nvSpPr>
          <p:spPr bwMode="blackWhite">
            <a:xfrm>
              <a:off x="2922522" y="3364536"/>
              <a:ext cx="3175" cy="219075"/>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08" name="Line 12"/>
            <p:cNvSpPr>
              <a:spLocks noChangeShapeType="1"/>
            </p:cNvSpPr>
            <p:nvPr/>
          </p:nvSpPr>
          <p:spPr bwMode="blackWhite">
            <a:xfrm>
              <a:off x="2922522" y="4059861"/>
              <a:ext cx="3175" cy="217488"/>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09" name="Line 13"/>
            <p:cNvSpPr>
              <a:spLocks noChangeShapeType="1"/>
            </p:cNvSpPr>
            <p:nvPr/>
          </p:nvSpPr>
          <p:spPr bwMode="blackWhite">
            <a:xfrm>
              <a:off x="2922522" y="4755186"/>
              <a:ext cx="3175" cy="215900"/>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10" name="Line 14"/>
            <p:cNvSpPr>
              <a:spLocks noChangeShapeType="1"/>
            </p:cNvSpPr>
            <p:nvPr/>
          </p:nvSpPr>
          <p:spPr bwMode="blackWhite">
            <a:xfrm>
              <a:off x="1352485" y="1854824"/>
              <a:ext cx="673100" cy="0"/>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11" name="Line 15"/>
            <p:cNvSpPr>
              <a:spLocks noChangeShapeType="1"/>
            </p:cNvSpPr>
            <p:nvPr/>
          </p:nvSpPr>
          <p:spPr bwMode="blackWhite">
            <a:xfrm flipH="1">
              <a:off x="1352485" y="5247311"/>
              <a:ext cx="706437" cy="0"/>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12" name="Line 16"/>
            <p:cNvSpPr>
              <a:spLocks noChangeShapeType="1"/>
            </p:cNvSpPr>
            <p:nvPr/>
          </p:nvSpPr>
          <p:spPr bwMode="blackWhite">
            <a:xfrm flipH="1" flipV="1">
              <a:off x="3828985" y="3869361"/>
              <a:ext cx="1074737" cy="1766888"/>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13" name="Line 17"/>
            <p:cNvSpPr>
              <a:spLocks noChangeShapeType="1"/>
            </p:cNvSpPr>
            <p:nvPr/>
          </p:nvSpPr>
          <p:spPr bwMode="auto">
            <a:xfrm flipV="1">
              <a:off x="3828985" y="1323011"/>
              <a:ext cx="1150937" cy="2230438"/>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14" name="Arc 18"/>
            <p:cNvSpPr>
              <a:spLocks/>
            </p:cNvSpPr>
            <p:nvPr/>
          </p:nvSpPr>
          <p:spPr bwMode="blackWhite">
            <a:xfrm>
              <a:off x="6868008" y="3151811"/>
              <a:ext cx="969962" cy="2743200"/>
            </a:xfrm>
            <a:custGeom>
              <a:avLst/>
              <a:gdLst>
                <a:gd name="G0" fmla="+- 178 0 0"/>
                <a:gd name="G1" fmla="+- 0 0 0"/>
                <a:gd name="G2" fmla="+- 21600 0 0"/>
                <a:gd name="T0" fmla="*/ 21778 w 21778"/>
                <a:gd name="T1" fmla="*/ 38 h 21600"/>
                <a:gd name="T2" fmla="*/ 0 w 21778"/>
                <a:gd name="T3" fmla="*/ 21599 h 21600"/>
                <a:gd name="T4" fmla="*/ 178 w 21778"/>
                <a:gd name="T5" fmla="*/ 0 h 21600"/>
              </a:gdLst>
              <a:ahLst/>
              <a:cxnLst>
                <a:cxn ang="0">
                  <a:pos x="T0" y="T1"/>
                </a:cxn>
                <a:cxn ang="0">
                  <a:pos x="T2" y="T3"/>
                </a:cxn>
                <a:cxn ang="0">
                  <a:pos x="T4" y="T5"/>
                </a:cxn>
              </a:cxnLst>
              <a:rect l="0" t="0" r="r" b="b"/>
              <a:pathLst>
                <a:path w="21778" h="21600" fill="none" extrusionOk="0">
                  <a:moveTo>
                    <a:pt x="21777" y="37"/>
                  </a:moveTo>
                  <a:cubicBezTo>
                    <a:pt x="21757" y="11952"/>
                    <a:pt x="12092" y="21599"/>
                    <a:pt x="178" y="21600"/>
                  </a:cubicBezTo>
                  <a:cubicBezTo>
                    <a:pt x="118" y="21600"/>
                    <a:pt x="59" y="21599"/>
                    <a:pt x="-1" y="21599"/>
                  </a:cubicBezTo>
                </a:path>
                <a:path w="21778" h="21600" stroke="0" extrusionOk="0">
                  <a:moveTo>
                    <a:pt x="21777" y="37"/>
                  </a:moveTo>
                  <a:cubicBezTo>
                    <a:pt x="21757" y="11952"/>
                    <a:pt x="12092" y="21599"/>
                    <a:pt x="178" y="21600"/>
                  </a:cubicBezTo>
                  <a:cubicBezTo>
                    <a:pt x="118" y="21600"/>
                    <a:pt x="59" y="21599"/>
                    <a:pt x="-1" y="21599"/>
                  </a:cubicBezTo>
                  <a:lnTo>
                    <a:pt x="178" y="0"/>
                  </a:lnTo>
                  <a:close/>
                </a:path>
              </a:pathLst>
            </a:custGeom>
            <a:noFill/>
            <a:ln w="12700" cap="rnd">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15" name="Arc 19"/>
            <p:cNvSpPr>
              <a:spLocks/>
            </p:cNvSpPr>
            <p:nvPr/>
          </p:nvSpPr>
          <p:spPr bwMode="blackWhite">
            <a:xfrm>
              <a:off x="6872770" y="1307136"/>
              <a:ext cx="962025" cy="18526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tx1"/>
              </a:solidFill>
              <a:round/>
              <a:headEnd type="none" w="sm" len="sm"/>
              <a:tailEnd type="stealth"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16" name="Rectangle 20"/>
            <p:cNvSpPr>
              <a:spLocks noChangeArrowheads="1"/>
            </p:cNvSpPr>
            <p:nvPr/>
          </p:nvSpPr>
          <p:spPr bwMode="auto">
            <a:xfrm>
              <a:off x="884172" y="1500811"/>
              <a:ext cx="1115691" cy="268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4138" tIns="41275" rIns="84138" bIns="41275">
              <a:spAutoFit/>
            </a:bodyPr>
            <a:lstStyle>
              <a:lvl1pPr defTabSz="836613" eaLnBrk="0" hangingPunct="0">
                <a:defRPr sz="2400">
                  <a:solidFill>
                    <a:schemeClr val="tx1"/>
                  </a:solidFill>
                  <a:latin typeface="Times New Roman" pitchFamily="18" charset="0"/>
                </a:defRPr>
              </a:lvl1pPr>
              <a:lvl2pPr marL="411163" defTabSz="836613" eaLnBrk="0" hangingPunct="0">
                <a:defRPr sz="2400">
                  <a:solidFill>
                    <a:schemeClr val="tx1"/>
                  </a:solidFill>
                  <a:latin typeface="Times New Roman" pitchFamily="18" charset="0"/>
                </a:defRPr>
              </a:lvl2pPr>
              <a:lvl3pPr marL="825500" defTabSz="836613" eaLnBrk="0" hangingPunct="0">
                <a:defRPr sz="2400">
                  <a:solidFill>
                    <a:schemeClr val="tx1"/>
                  </a:solidFill>
                  <a:latin typeface="Times New Roman" pitchFamily="18" charset="0"/>
                </a:defRPr>
              </a:lvl3pPr>
              <a:lvl4pPr marL="1236663" defTabSz="836613" eaLnBrk="0" hangingPunct="0">
                <a:defRPr sz="2400">
                  <a:solidFill>
                    <a:schemeClr val="tx1"/>
                  </a:solidFill>
                  <a:latin typeface="Times New Roman" pitchFamily="18" charset="0"/>
                </a:defRPr>
              </a:lvl4pPr>
              <a:lvl5pPr marL="1647825" defTabSz="836613" eaLnBrk="0" hangingPunct="0">
                <a:defRPr sz="2400">
                  <a:solidFill>
                    <a:schemeClr val="tx1"/>
                  </a:solidFill>
                  <a:latin typeface="Times New Roman" pitchFamily="18" charset="0"/>
                </a:defRPr>
              </a:lvl5pPr>
              <a:lvl6pPr marL="2105025" defTabSz="836613" eaLnBrk="0" fontAlgn="base" hangingPunct="0">
                <a:spcBef>
                  <a:spcPct val="0"/>
                </a:spcBef>
                <a:spcAft>
                  <a:spcPct val="0"/>
                </a:spcAft>
                <a:defRPr sz="2400">
                  <a:solidFill>
                    <a:schemeClr val="tx1"/>
                  </a:solidFill>
                  <a:latin typeface="Times New Roman" pitchFamily="18" charset="0"/>
                </a:defRPr>
              </a:lvl6pPr>
              <a:lvl7pPr marL="2562225" defTabSz="836613" eaLnBrk="0" fontAlgn="base" hangingPunct="0">
                <a:spcBef>
                  <a:spcPct val="0"/>
                </a:spcBef>
                <a:spcAft>
                  <a:spcPct val="0"/>
                </a:spcAft>
                <a:defRPr sz="2400">
                  <a:solidFill>
                    <a:schemeClr val="tx1"/>
                  </a:solidFill>
                  <a:latin typeface="Times New Roman" pitchFamily="18" charset="0"/>
                </a:defRPr>
              </a:lvl7pPr>
              <a:lvl8pPr marL="3019425" defTabSz="836613" eaLnBrk="0" fontAlgn="base" hangingPunct="0">
                <a:spcBef>
                  <a:spcPct val="0"/>
                </a:spcBef>
                <a:spcAft>
                  <a:spcPct val="0"/>
                </a:spcAft>
                <a:defRPr sz="2400">
                  <a:solidFill>
                    <a:schemeClr val="tx1"/>
                  </a:solidFill>
                  <a:latin typeface="Times New Roman" pitchFamily="18" charset="0"/>
                </a:defRPr>
              </a:lvl8pPr>
              <a:lvl9pPr marL="3476625" defTabSz="836613" eaLnBrk="0" fontAlgn="base" hangingPunct="0">
                <a:spcBef>
                  <a:spcPct val="0"/>
                </a:spcBef>
                <a:spcAft>
                  <a:spcPct val="0"/>
                </a:spcAft>
                <a:defRPr sz="2400">
                  <a:solidFill>
                    <a:schemeClr val="tx1"/>
                  </a:solidFill>
                  <a:latin typeface="Times New Roman" pitchFamily="18" charset="0"/>
                </a:defRPr>
              </a:lvl9pPr>
            </a:lstStyle>
            <a:p>
              <a:pPr>
                <a:lnSpc>
                  <a:spcPct val="100000"/>
                </a:lnSpc>
              </a:pPr>
              <a:r>
                <a:rPr lang="en-US" altLang="en-US" sz="1200" dirty="0">
                  <a:latin typeface="Arial" panose="020B0604020202020204" pitchFamily="34" charset="0"/>
                  <a:cs typeface="Arial" panose="020B0604020202020204" pitchFamily="34" charset="0"/>
                </a:rPr>
                <a:t>Specifications</a:t>
              </a:r>
            </a:p>
          </p:txBody>
        </p:sp>
        <p:sp>
          <p:nvSpPr>
            <p:cNvPr id="55317" name="Rectangle 21"/>
            <p:cNvSpPr>
              <a:spLocks noChangeArrowheads="1"/>
            </p:cNvSpPr>
            <p:nvPr/>
          </p:nvSpPr>
          <p:spPr bwMode="auto">
            <a:xfrm>
              <a:off x="907985" y="4926636"/>
              <a:ext cx="698910" cy="268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4138" tIns="41275" rIns="84138" bIns="41275">
              <a:spAutoFit/>
            </a:bodyPr>
            <a:lstStyle>
              <a:lvl1pPr defTabSz="836613" eaLnBrk="0" hangingPunct="0">
                <a:defRPr sz="2400">
                  <a:solidFill>
                    <a:schemeClr val="tx1"/>
                  </a:solidFill>
                  <a:latin typeface="Times New Roman" pitchFamily="18" charset="0"/>
                </a:defRPr>
              </a:lvl1pPr>
              <a:lvl2pPr marL="411163" defTabSz="836613" eaLnBrk="0" hangingPunct="0">
                <a:defRPr sz="2400">
                  <a:solidFill>
                    <a:schemeClr val="tx1"/>
                  </a:solidFill>
                  <a:latin typeface="Times New Roman" pitchFamily="18" charset="0"/>
                </a:defRPr>
              </a:lvl2pPr>
              <a:lvl3pPr marL="825500" defTabSz="836613" eaLnBrk="0" hangingPunct="0">
                <a:defRPr sz="2400">
                  <a:solidFill>
                    <a:schemeClr val="tx1"/>
                  </a:solidFill>
                  <a:latin typeface="Times New Roman" pitchFamily="18" charset="0"/>
                </a:defRPr>
              </a:lvl3pPr>
              <a:lvl4pPr marL="1236663" defTabSz="836613" eaLnBrk="0" hangingPunct="0">
                <a:defRPr sz="2400">
                  <a:solidFill>
                    <a:schemeClr val="tx1"/>
                  </a:solidFill>
                  <a:latin typeface="Times New Roman" pitchFamily="18" charset="0"/>
                </a:defRPr>
              </a:lvl4pPr>
              <a:lvl5pPr marL="1647825" defTabSz="836613" eaLnBrk="0" hangingPunct="0">
                <a:defRPr sz="2400">
                  <a:solidFill>
                    <a:schemeClr val="tx1"/>
                  </a:solidFill>
                  <a:latin typeface="Times New Roman" pitchFamily="18" charset="0"/>
                </a:defRPr>
              </a:lvl5pPr>
              <a:lvl6pPr marL="2105025" defTabSz="836613" eaLnBrk="0" fontAlgn="base" hangingPunct="0">
                <a:spcBef>
                  <a:spcPct val="0"/>
                </a:spcBef>
                <a:spcAft>
                  <a:spcPct val="0"/>
                </a:spcAft>
                <a:defRPr sz="2400">
                  <a:solidFill>
                    <a:schemeClr val="tx1"/>
                  </a:solidFill>
                  <a:latin typeface="Times New Roman" pitchFamily="18" charset="0"/>
                </a:defRPr>
              </a:lvl6pPr>
              <a:lvl7pPr marL="2562225" defTabSz="836613" eaLnBrk="0" fontAlgn="base" hangingPunct="0">
                <a:spcBef>
                  <a:spcPct val="0"/>
                </a:spcBef>
                <a:spcAft>
                  <a:spcPct val="0"/>
                </a:spcAft>
                <a:defRPr sz="2400">
                  <a:solidFill>
                    <a:schemeClr val="tx1"/>
                  </a:solidFill>
                  <a:latin typeface="Times New Roman" pitchFamily="18" charset="0"/>
                </a:defRPr>
              </a:lvl7pPr>
              <a:lvl8pPr marL="3019425" defTabSz="836613" eaLnBrk="0" fontAlgn="base" hangingPunct="0">
                <a:spcBef>
                  <a:spcPct val="0"/>
                </a:spcBef>
                <a:spcAft>
                  <a:spcPct val="0"/>
                </a:spcAft>
                <a:defRPr sz="2400">
                  <a:solidFill>
                    <a:schemeClr val="tx1"/>
                  </a:solidFill>
                  <a:latin typeface="Times New Roman" pitchFamily="18" charset="0"/>
                </a:defRPr>
              </a:lvl8pPr>
              <a:lvl9pPr marL="3476625" defTabSz="836613" eaLnBrk="0" fontAlgn="base" hangingPunct="0">
                <a:spcBef>
                  <a:spcPct val="0"/>
                </a:spcBef>
                <a:spcAft>
                  <a:spcPct val="0"/>
                </a:spcAft>
                <a:defRPr sz="2400">
                  <a:solidFill>
                    <a:schemeClr val="tx1"/>
                  </a:solidFill>
                  <a:latin typeface="Times New Roman" pitchFamily="18" charset="0"/>
                </a:defRPr>
              </a:lvl9pPr>
            </a:lstStyle>
            <a:p>
              <a:pPr>
                <a:lnSpc>
                  <a:spcPct val="100000"/>
                </a:lnSpc>
              </a:pPr>
              <a:r>
                <a:rPr lang="en-US" altLang="en-US" sz="1200">
                  <a:latin typeface="Arial" panose="020B0604020202020204" pitchFamily="34" charset="0"/>
                  <a:cs typeface="Arial" panose="020B0604020202020204" pitchFamily="34" charset="0"/>
                </a:rPr>
                <a:t>Product</a:t>
              </a:r>
            </a:p>
          </p:txBody>
        </p:sp>
        <p:sp>
          <p:nvSpPr>
            <p:cNvPr id="55318" name="Line 22"/>
            <p:cNvSpPr>
              <a:spLocks noChangeShapeType="1"/>
            </p:cNvSpPr>
            <p:nvPr/>
          </p:nvSpPr>
          <p:spPr bwMode="blackWhite">
            <a:xfrm flipV="1">
              <a:off x="3828985" y="2094536"/>
              <a:ext cx="1074737" cy="1692275"/>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19" name="Line 23"/>
            <p:cNvSpPr>
              <a:spLocks noChangeShapeType="1"/>
            </p:cNvSpPr>
            <p:nvPr/>
          </p:nvSpPr>
          <p:spPr bwMode="auto">
            <a:xfrm>
              <a:off x="3832160" y="4104311"/>
              <a:ext cx="996950" cy="2152650"/>
            </a:xfrm>
            <a:prstGeom prst="line">
              <a:avLst/>
            </a:prstGeom>
            <a:noFill/>
            <a:ln w="12700">
              <a:solidFill>
                <a:schemeClr val="tx1"/>
              </a:solidFill>
              <a:round/>
              <a:headEnd type="stealth" w="med"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20" name="Oval 24"/>
            <p:cNvSpPr>
              <a:spLocks noChangeArrowheads="1"/>
            </p:cNvSpPr>
            <p:nvPr/>
          </p:nvSpPr>
          <p:spPr bwMode="blackWhite">
            <a:xfrm>
              <a:off x="4770920" y="1794499"/>
              <a:ext cx="55563" cy="55562"/>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21" name="Oval 25"/>
            <p:cNvSpPr>
              <a:spLocks noChangeArrowheads="1"/>
            </p:cNvSpPr>
            <p:nvPr/>
          </p:nvSpPr>
          <p:spPr bwMode="blackWhite">
            <a:xfrm>
              <a:off x="4753458" y="1991349"/>
              <a:ext cx="73025" cy="57150"/>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22" name="Oval 26"/>
            <p:cNvSpPr>
              <a:spLocks noChangeArrowheads="1"/>
            </p:cNvSpPr>
            <p:nvPr/>
          </p:nvSpPr>
          <p:spPr bwMode="blackWhite">
            <a:xfrm>
              <a:off x="4864583" y="5464799"/>
              <a:ext cx="57150" cy="53975"/>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grpSp>
          <p:nvGrpSpPr>
            <p:cNvPr id="55336" name="Group 40"/>
            <p:cNvGrpSpPr>
              <a:grpSpLocks/>
            </p:cNvGrpSpPr>
            <p:nvPr/>
          </p:nvGrpSpPr>
          <p:grpSpPr bwMode="auto">
            <a:xfrm>
              <a:off x="5158270" y="1238874"/>
              <a:ext cx="1620838" cy="4629150"/>
              <a:chOff x="3324" y="1151"/>
              <a:chExt cx="1021" cy="2916"/>
            </a:xfrm>
          </p:grpSpPr>
          <p:sp>
            <p:nvSpPr>
              <p:cNvPr id="55323" name="Rectangle 27"/>
              <p:cNvSpPr>
                <a:spLocks noChangeArrowheads="1"/>
              </p:cNvSpPr>
              <p:nvPr/>
            </p:nvSpPr>
            <p:spPr bwMode="blackWhite">
              <a:xfrm>
                <a:off x="3324" y="1589"/>
                <a:ext cx="1021" cy="291"/>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550" tIns="41275" rIns="82550" bIns="41275" anchor="ctr"/>
              <a:lstStyle>
                <a:lvl1pPr defTabSz="739775" eaLnBrk="0" hangingPunct="0">
                  <a:defRPr sz="2400">
                    <a:solidFill>
                      <a:schemeClr val="tx1"/>
                    </a:solidFill>
                    <a:latin typeface="Times New Roman" pitchFamily="18" charset="0"/>
                  </a:defRPr>
                </a:lvl1pPr>
                <a:lvl2pPr marL="411163" defTabSz="739775" eaLnBrk="0" hangingPunct="0">
                  <a:defRPr sz="2400">
                    <a:solidFill>
                      <a:schemeClr val="tx1"/>
                    </a:solidFill>
                    <a:latin typeface="Times New Roman" pitchFamily="18" charset="0"/>
                  </a:defRPr>
                </a:lvl2pPr>
                <a:lvl3pPr marL="822325" defTabSz="739775" eaLnBrk="0" hangingPunct="0">
                  <a:defRPr sz="2400">
                    <a:solidFill>
                      <a:schemeClr val="tx1"/>
                    </a:solidFill>
                    <a:latin typeface="Times New Roman" pitchFamily="18" charset="0"/>
                  </a:defRPr>
                </a:lvl3pPr>
                <a:lvl4pPr marL="1235075" defTabSz="739775" eaLnBrk="0" hangingPunct="0">
                  <a:defRPr sz="2400">
                    <a:solidFill>
                      <a:schemeClr val="tx1"/>
                    </a:solidFill>
                    <a:latin typeface="Times New Roman" pitchFamily="18" charset="0"/>
                  </a:defRPr>
                </a:lvl4pPr>
                <a:lvl5pPr marL="1646238" defTabSz="739775" eaLnBrk="0" hangingPunct="0">
                  <a:defRPr sz="2400">
                    <a:solidFill>
                      <a:schemeClr val="tx1"/>
                    </a:solidFill>
                    <a:latin typeface="Times New Roman" pitchFamily="18" charset="0"/>
                  </a:defRPr>
                </a:lvl5pPr>
                <a:lvl6pPr marL="2103438" defTabSz="739775" eaLnBrk="0" fontAlgn="base" hangingPunct="0">
                  <a:spcBef>
                    <a:spcPct val="0"/>
                  </a:spcBef>
                  <a:spcAft>
                    <a:spcPct val="0"/>
                  </a:spcAft>
                  <a:defRPr sz="2400">
                    <a:solidFill>
                      <a:schemeClr val="tx1"/>
                    </a:solidFill>
                    <a:latin typeface="Times New Roman" pitchFamily="18" charset="0"/>
                  </a:defRPr>
                </a:lvl6pPr>
                <a:lvl7pPr marL="2560638" defTabSz="739775" eaLnBrk="0" fontAlgn="base" hangingPunct="0">
                  <a:spcBef>
                    <a:spcPct val="0"/>
                  </a:spcBef>
                  <a:spcAft>
                    <a:spcPct val="0"/>
                  </a:spcAft>
                  <a:defRPr sz="2400">
                    <a:solidFill>
                      <a:schemeClr val="tx1"/>
                    </a:solidFill>
                    <a:latin typeface="Times New Roman" pitchFamily="18" charset="0"/>
                  </a:defRPr>
                </a:lvl7pPr>
                <a:lvl8pPr marL="3017838" defTabSz="739775" eaLnBrk="0" fontAlgn="base" hangingPunct="0">
                  <a:spcBef>
                    <a:spcPct val="0"/>
                  </a:spcBef>
                  <a:spcAft>
                    <a:spcPct val="0"/>
                  </a:spcAft>
                  <a:defRPr sz="2400">
                    <a:solidFill>
                      <a:schemeClr val="tx1"/>
                    </a:solidFill>
                    <a:latin typeface="Times New Roman" pitchFamily="18" charset="0"/>
                  </a:defRPr>
                </a:lvl8pPr>
                <a:lvl9pPr marL="3475038" defTabSz="73977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Detailed design </a:t>
                </a:r>
                <a:r>
                  <a:rPr lang="en-US" altLang="en-US" sz="1100" dirty="0" smtClean="0">
                    <a:solidFill>
                      <a:schemeClr val="bg1"/>
                    </a:solidFill>
                    <a:latin typeface="Arial" panose="020B0604020202020204" pitchFamily="34" charset="0"/>
                    <a:cs typeface="Arial" panose="020B0604020202020204" pitchFamily="34" charset="0"/>
                  </a:rPr>
                  <a:t>and</a:t>
                </a:r>
                <a:endParaRPr lang="en-US" altLang="en-US" sz="1100" dirty="0">
                  <a:solidFill>
                    <a:schemeClr val="bg1"/>
                  </a:solidFill>
                  <a:latin typeface="Arial" panose="020B0604020202020204" pitchFamily="34" charset="0"/>
                  <a:cs typeface="Arial" panose="020B0604020202020204" pitchFamily="34" charset="0"/>
                </a:endParaRPr>
              </a:p>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design review</a:t>
                </a:r>
              </a:p>
            </p:txBody>
          </p:sp>
          <p:sp>
            <p:nvSpPr>
              <p:cNvPr id="55324" name="Rectangle 28"/>
              <p:cNvSpPr>
                <a:spLocks noChangeArrowheads="1"/>
              </p:cNvSpPr>
              <p:nvPr/>
            </p:nvSpPr>
            <p:spPr bwMode="blackWhite">
              <a:xfrm>
                <a:off x="3324" y="1151"/>
                <a:ext cx="1021" cy="292"/>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550" tIns="41275" rIns="82550" bIns="41275" anchor="ctr"/>
              <a:lstStyle>
                <a:lvl1pPr defTabSz="739775" eaLnBrk="0" hangingPunct="0">
                  <a:defRPr sz="2400">
                    <a:solidFill>
                      <a:schemeClr val="tx1"/>
                    </a:solidFill>
                    <a:latin typeface="Times New Roman" pitchFamily="18" charset="0"/>
                  </a:defRPr>
                </a:lvl1pPr>
                <a:lvl2pPr marL="411163" defTabSz="739775" eaLnBrk="0" hangingPunct="0">
                  <a:defRPr sz="2400">
                    <a:solidFill>
                      <a:schemeClr val="tx1"/>
                    </a:solidFill>
                    <a:latin typeface="Times New Roman" pitchFamily="18" charset="0"/>
                  </a:defRPr>
                </a:lvl2pPr>
                <a:lvl3pPr marL="822325" defTabSz="739775" eaLnBrk="0" hangingPunct="0">
                  <a:defRPr sz="2400">
                    <a:solidFill>
                      <a:schemeClr val="tx1"/>
                    </a:solidFill>
                    <a:latin typeface="Times New Roman" pitchFamily="18" charset="0"/>
                  </a:defRPr>
                </a:lvl3pPr>
                <a:lvl4pPr marL="1235075" defTabSz="739775" eaLnBrk="0" hangingPunct="0">
                  <a:defRPr sz="2400">
                    <a:solidFill>
                      <a:schemeClr val="tx1"/>
                    </a:solidFill>
                    <a:latin typeface="Times New Roman" pitchFamily="18" charset="0"/>
                  </a:defRPr>
                </a:lvl4pPr>
                <a:lvl5pPr marL="1646238" defTabSz="739775" eaLnBrk="0" hangingPunct="0">
                  <a:defRPr sz="2400">
                    <a:solidFill>
                      <a:schemeClr val="tx1"/>
                    </a:solidFill>
                    <a:latin typeface="Times New Roman" pitchFamily="18" charset="0"/>
                  </a:defRPr>
                </a:lvl5pPr>
                <a:lvl6pPr marL="2103438" defTabSz="739775" eaLnBrk="0" fontAlgn="base" hangingPunct="0">
                  <a:spcBef>
                    <a:spcPct val="0"/>
                  </a:spcBef>
                  <a:spcAft>
                    <a:spcPct val="0"/>
                  </a:spcAft>
                  <a:defRPr sz="2400">
                    <a:solidFill>
                      <a:schemeClr val="tx1"/>
                    </a:solidFill>
                    <a:latin typeface="Times New Roman" pitchFamily="18" charset="0"/>
                  </a:defRPr>
                </a:lvl6pPr>
                <a:lvl7pPr marL="2560638" defTabSz="739775" eaLnBrk="0" fontAlgn="base" hangingPunct="0">
                  <a:spcBef>
                    <a:spcPct val="0"/>
                  </a:spcBef>
                  <a:spcAft>
                    <a:spcPct val="0"/>
                  </a:spcAft>
                  <a:defRPr sz="2400">
                    <a:solidFill>
                      <a:schemeClr val="tx1"/>
                    </a:solidFill>
                    <a:latin typeface="Times New Roman" pitchFamily="18" charset="0"/>
                  </a:defRPr>
                </a:lvl7pPr>
                <a:lvl8pPr marL="3017838" defTabSz="739775" eaLnBrk="0" fontAlgn="base" hangingPunct="0">
                  <a:spcBef>
                    <a:spcPct val="0"/>
                  </a:spcBef>
                  <a:spcAft>
                    <a:spcPct val="0"/>
                  </a:spcAft>
                  <a:defRPr sz="2400">
                    <a:solidFill>
                      <a:schemeClr val="tx1"/>
                    </a:solidFill>
                    <a:latin typeface="Times New Roman" pitchFamily="18" charset="0"/>
                  </a:defRPr>
                </a:lvl8pPr>
                <a:lvl9pPr marL="3475038" defTabSz="73977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Specify</a:t>
                </a:r>
              </a:p>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cycle</a:t>
                </a:r>
              </a:p>
            </p:txBody>
          </p:sp>
          <p:sp>
            <p:nvSpPr>
              <p:cNvPr id="55325" name="Rectangle 29"/>
              <p:cNvSpPr>
                <a:spLocks noChangeArrowheads="1"/>
              </p:cNvSpPr>
              <p:nvPr/>
            </p:nvSpPr>
            <p:spPr bwMode="blackWhite">
              <a:xfrm>
                <a:off x="3324" y="2026"/>
                <a:ext cx="1021" cy="292"/>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550" tIns="41275" rIns="82550" bIns="41275" anchor="ctr"/>
              <a:lstStyle>
                <a:lvl1pPr defTabSz="739775" eaLnBrk="0" hangingPunct="0">
                  <a:defRPr sz="2400">
                    <a:solidFill>
                      <a:schemeClr val="tx1"/>
                    </a:solidFill>
                    <a:latin typeface="Times New Roman" pitchFamily="18" charset="0"/>
                  </a:defRPr>
                </a:lvl1pPr>
                <a:lvl2pPr marL="411163" defTabSz="739775" eaLnBrk="0" hangingPunct="0">
                  <a:defRPr sz="2400">
                    <a:solidFill>
                      <a:schemeClr val="tx1"/>
                    </a:solidFill>
                    <a:latin typeface="Times New Roman" pitchFamily="18" charset="0"/>
                  </a:defRPr>
                </a:lvl2pPr>
                <a:lvl3pPr marL="822325" defTabSz="739775" eaLnBrk="0" hangingPunct="0">
                  <a:defRPr sz="2400">
                    <a:solidFill>
                      <a:schemeClr val="tx1"/>
                    </a:solidFill>
                    <a:latin typeface="Times New Roman" pitchFamily="18" charset="0"/>
                  </a:defRPr>
                </a:lvl3pPr>
                <a:lvl4pPr marL="1235075" defTabSz="739775" eaLnBrk="0" hangingPunct="0">
                  <a:defRPr sz="2400">
                    <a:solidFill>
                      <a:schemeClr val="tx1"/>
                    </a:solidFill>
                    <a:latin typeface="Times New Roman" pitchFamily="18" charset="0"/>
                  </a:defRPr>
                </a:lvl4pPr>
                <a:lvl5pPr marL="1646238" defTabSz="739775" eaLnBrk="0" hangingPunct="0">
                  <a:defRPr sz="2400">
                    <a:solidFill>
                      <a:schemeClr val="tx1"/>
                    </a:solidFill>
                    <a:latin typeface="Times New Roman" pitchFamily="18" charset="0"/>
                  </a:defRPr>
                </a:lvl5pPr>
                <a:lvl6pPr marL="2103438" defTabSz="739775" eaLnBrk="0" fontAlgn="base" hangingPunct="0">
                  <a:spcBef>
                    <a:spcPct val="0"/>
                  </a:spcBef>
                  <a:spcAft>
                    <a:spcPct val="0"/>
                  </a:spcAft>
                  <a:defRPr sz="2400">
                    <a:solidFill>
                      <a:schemeClr val="tx1"/>
                    </a:solidFill>
                    <a:latin typeface="Times New Roman" pitchFamily="18" charset="0"/>
                  </a:defRPr>
                </a:lvl6pPr>
                <a:lvl7pPr marL="2560638" defTabSz="739775" eaLnBrk="0" fontAlgn="base" hangingPunct="0">
                  <a:spcBef>
                    <a:spcPct val="0"/>
                  </a:spcBef>
                  <a:spcAft>
                    <a:spcPct val="0"/>
                  </a:spcAft>
                  <a:defRPr sz="2400">
                    <a:solidFill>
                      <a:schemeClr val="tx1"/>
                    </a:solidFill>
                    <a:latin typeface="Times New Roman" pitchFamily="18" charset="0"/>
                  </a:defRPr>
                </a:lvl7pPr>
                <a:lvl8pPr marL="3017838" defTabSz="739775" eaLnBrk="0" fontAlgn="base" hangingPunct="0">
                  <a:spcBef>
                    <a:spcPct val="0"/>
                  </a:spcBef>
                  <a:spcAft>
                    <a:spcPct val="0"/>
                  </a:spcAft>
                  <a:defRPr sz="2400">
                    <a:solidFill>
                      <a:schemeClr val="tx1"/>
                    </a:solidFill>
                    <a:latin typeface="Times New Roman" pitchFamily="18" charset="0"/>
                  </a:defRPr>
                </a:lvl8pPr>
                <a:lvl9pPr marL="3475038" defTabSz="73977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Test development</a:t>
                </a:r>
              </a:p>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and review</a:t>
                </a:r>
              </a:p>
            </p:txBody>
          </p:sp>
          <p:sp>
            <p:nvSpPr>
              <p:cNvPr id="55326" name="Rectangle 30"/>
              <p:cNvSpPr>
                <a:spLocks noChangeArrowheads="1"/>
              </p:cNvSpPr>
              <p:nvPr/>
            </p:nvSpPr>
            <p:spPr bwMode="blackWhite">
              <a:xfrm>
                <a:off x="3324" y="3338"/>
                <a:ext cx="1021" cy="292"/>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550" tIns="41275" rIns="82550" bIns="41275" anchor="ctr"/>
              <a:lstStyle>
                <a:lvl1pPr defTabSz="739775" eaLnBrk="0" hangingPunct="0">
                  <a:defRPr sz="2400">
                    <a:solidFill>
                      <a:schemeClr val="tx1"/>
                    </a:solidFill>
                    <a:latin typeface="Times New Roman" pitchFamily="18" charset="0"/>
                  </a:defRPr>
                </a:lvl1pPr>
                <a:lvl2pPr marL="411163" defTabSz="739775" eaLnBrk="0" hangingPunct="0">
                  <a:defRPr sz="2400">
                    <a:solidFill>
                      <a:schemeClr val="tx1"/>
                    </a:solidFill>
                    <a:latin typeface="Times New Roman" pitchFamily="18" charset="0"/>
                  </a:defRPr>
                </a:lvl2pPr>
                <a:lvl3pPr marL="822325" defTabSz="739775" eaLnBrk="0" hangingPunct="0">
                  <a:defRPr sz="2400">
                    <a:solidFill>
                      <a:schemeClr val="tx1"/>
                    </a:solidFill>
                    <a:latin typeface="Times New Roman" pitchFamily="18" charset="0"/>
                  </a:defRPr>
                </a:lvl3pPr>
                <a:lvl4pPr marL="1235075" defTabSz="739775" eaLnBrk="0" hangingPunct="0">
                  <a:defRPr sz="2400">
                    <a:solidFill>
                      <a:schemeClr val="tx1"/>
                    </a:solidFill>
                    <a:latin typeface="Times New Roman" pitchFamily="18" charset="0"/>
                  </a:defRPr>
                </a:lvl4pPr>
                <a:lvl5pPr marL="1646238" defTabSz="739775" eaLnBrk="0" hangingPunct="0">
                  <a:defRPr sz="2400">
                    <a:solidFill>
                      <a:schemeClr val="tx1"/>
                    </a:solidFill>
                    <a:latin typeface="Times New Roman" pitchFamily="18" charset="0"/>
                  </a:defRPr>
                </a:lvl5pPr>
                <a:lvl6pPr marL="2103438" defTabSz="739775" eaLnBrk="0" fontAlgn="base" hangingPunct="0">
                  <a:spcBef>
                    <a:spcPct val="0"/>
                  </a:spcBef>
                  <a:spcAft>
                    <a:spcPct val="0"/>
                  </a:spcAft>
                  <a:defRPr sz="2400">
                    <a:solidFill>
                      <a:schemeClr val="tx1"/>
                    </a:solidFill>
                    <a:latin typeface="Times New Roman" pitchFamily="18" charset="0"/>
                  </a:defRPr>
                </a:lvl6pPr>
                <a:lvl7pPr marL="2560638" defTabSz="739775" eaLnBrk="0" fontAlgn="base" hangingPunct="0">
                  <a:spcBef>
                    <a:spcPct val="0"/>
                  </a:spcBef>
                  <a:spcAft>
                    <a:spcPct val="0"/>
                  </a:spcAft>
                  <a:defRPr sz="2400">
                    <a:solidFill>
                      <a:schemeClr val="tx1"/>
                    </a:solidFill>
                    <a:latin typeface="Times New Roman" pitchFamily="18" charset="0"/>
                  </a:defRPr>
                </a:lvl7pPr>
                <a:lvl8pPr marL="3017838" defTabSz="739775" eaLnBrk="0" fontAlgn="base" hangingPunct="0">
                  <a:spcBef>
                    <a:spcPct val="0"/>
                  </a:spcBef>
                  <a:spcAft>
                    <a:spcPct val="0"/>
                  </a:spcAft>
                  <a:defRPr sz="2400">
                    <a:solidFill>
                      <a:schemeClr val="tx1"/>
                    </a:solidFill>
                    <a:latin typeface="Times New Roman" pitchFamily="18" charset="0"/>
                  </a:defRPr>
                </a:lvl8pPr>
                <a:lvl9pPr marL="3475038" defTabSz="73977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Test</a:t>
                </a:r>
              </a:p>
            </p:txBody>
          </p:sp>
          <p:sp>
            <p:nvSpPr>
              <p:cNvPr id="55327" name="Rectangle 31"/>
              <p:cNvSpPr>
                <a:spLocks noChangeArrowheads="1"/>
              </p:cNvSpPr>
              <p:nvPr/>
            </p:nvSpPr>
            <p:spPr bwMode="blackWhite">
              <a:xfrm>
                <a:off x="3324" y="2901"/>
                <a:ext cx="1021" cy="291"/>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550" tIns="41275" rIns="82550" bIns="41275" anchor="ctr"/>
              <a:lstStyle>
                <a:lvl1pPr defTabSz="739775" eaLnBrk="0" hangingPunct="0">
                  <a:defRPr sz="2400">
                    <a:solidFill>
                      <a:schemeClr val="tx1"/>
                    </a:solidFill>
                    <a:latin typeface="Times New Roman" pitchFamily="18" charset="0"/>
                  </a:defRPr>
                </a:lvl1pPr>
                <a:lvl2pPr marL="411163" defTabSz="739775" eaLnBrk="0" hangingPunct="0">
                  <a:defRPr sz="2400">
                    <a:solidFill>
                      <a:schemeClr val="tx1"/>
                    </a:solidFill>
                    <a:latin typeface="Times New Roman" pitchFamily="18" charset="0"/>
                  </a:defRPr>
                </a:lvl2pPr>
                <a:lvl3pPr marL="822325" defTabSz="739775" eaLnBrk="0" hangingPunct="0">
                  <a:defRPr sz="2400">
                    <a:solidFill>
                      <a:schemeClr val="tx1"/>
                    </a:solidFill>
                    <a:latin typeface="Times New Roman" pitchFamily="18" charset="0"/>
                  </a:defRPr>
                </a:lvl3pPr>
                <a:lvl4pPr marL="1235075" defTabSz="739775" eaLnBrk="0" hangingPunct="0">
                  <a:defRPr sz="2400">
                    <a:solidFill>
                      <a:schemeClr val="tx1"/>
                    </a:solidFill>
                    <a:latin typeface="Times New Roman" pitchFamily="18" charset="0"/>
                  </a:defRPr>
                </a:lvl4pPr>
                <a:lvl5pPr marL="1646238" defTabSz="739775" eaLnBrk="0" hangingPunct="0">
                  <a:defRPr sz="2400">
                    <a:solidFill>
                      <a:schemeClr val="tx1"/>
                    </a:solidFill>
                    <a:latin typeface="Times New Roman" pitchFamily="18" charset="0"/>
                  </a:defRPr>
                </a:lvl5pPr>
                <a:lvl6pPr marL="2103438" defTabSz="739775" eaLnBrk="0" fontAlgn="base" hangingPunct="0">
                  <a:spcBef>
                    <a:spcPct val="0"/>
                  </a:spcBef>
                  <a:spcAft>
                    <a:spcPct val="0"/>
                  </a:spcAft>
                  <a:defRPr sz="2400">
                    <a:solidFill>
                      <a:schemeClr val="tx1"/>
                    </a:solidFill>
                    <a:latin typeface="Times New Roman" pitchFamily="18" charset="0"/>
                  </a:defRPr>
                </a:lvl6pPr>
                <a:lvl7pPr marL="2560638" defTabSz="739775" eaLnBrk="0" fontAlgn="base" hangingPunct="0">
                  <a:spcBef>
                    <a:spcPct val="0"/>
                  </a:spcBef>
                  <a:spcAft>
                    <a:spcPct val="0"/>
                  </a:spcAft>
                  <a:defRPr sz="2400">
                    <a:solidFill>
                      <a:schemeClr val="tx1"/>
                    </a:solidFill>
                    <a:latin typeface="Times New Roman" pitchFamily="18" charset="0"/>
                  </a:defRPr>
                </a:lvl7pPr>
                <a:lvl8pPr marL="3017838" defTabSz="739775" eaLnBrk="0" fontAlgn="base" hangingPunct="0">
                  <a:spcBef>
                    <a:spcPct val="0"/>
                  </a:spcBef>
                  <a:spcAft>
                    <a:spcPct val="0"/>
                  </a:spcAft>
                  <a:defRPr sz="2400">
                    <a:solidFill>
                      <a:schemeClr val="tx1"/>
                    </a:solidFill>
                    <a:latin typeface="Times New Roman" pitchFamily="18" charset="0"/>
                  </a:defRPr>
                </a:lvl8pPr>
                <a:lvl9pPr marL="3475038" defTabSz="73977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Compile</a:t>
                </a:r>
              </a:p>
            </p:txBody>
          </p:sp>
          <p:sp>
            <p:nvSpPr>
              <p:cNvPr id="55328" name="Rectangle 32"/>
              <p:cNvSpPr>
                <a:spLocks noChangeArrowheads="1"/>
              </p:cNvSpPr>
              <p:nvPr/>
            </p:nvSpPr>
            <p:spPr bwMode="blackWhite">
              <a:xfrm>
                <a:off x="3324" y="2464"/>
                <a:ext cx="1021" cy="292"/>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550" tIns="41275" rIns="82550" bIns="41275" anchor="ctr"/>
              <a:lstStyle>
                <a:lvl1pPr defTabSz="739775" eaLnBrk="0" hangingPunct="0">
                  <a:defRPr sz="2400">
                    <a:solidFill>
                      <a:schemeClr val="tx1"/>
                    </a:solidFill>
                    <a:latin typeface="Times New Roman" pitchFamily="18" charset="0"/>
                  </a:defRPr>
                </a:lvl1pPr>
                <a:lvl2pPr marL="411163" defTabSz="739775" eaLnBrk="0" hangingPunct="0">
                  <a:defRPr sz="2400">
                    <a:solidFill>
                      <a:schemeClr val="tx1"/>
                    </a:solidFill>
                    <a:latin typeface="Times New Roman" pitchFamily="18" charset="0"/>
                  </a:defRPr>
                </a:lvl2pPr>
                <a:lvl3pPr marL="822325" defTabSz="739775" eaLnBrk="0" hangingPunct="0">
                  <a:defRPr sz="2400">
                    <a:solidFill>
                      <a:schemeClr val="tx1"/>
                    </a:solidFill>
                    <a:latin typeface="Times New Roman" pitchFamily="18" charset="0"/>
                  </a:defRPr>
                </a:lvl3pPr>
                <a:lvl4pPr marL="1235075" defTabSz="739775" eaLnBrk="0" hangingPunct="0">
                  <a:defRPr sz="2400">
                    <a:solidFill>
                      <a:schemeClr val="tx1"/>
                    </a:solidFill>
                    <a:latin typeface="Times New Roman" pitchFamily="18" charset="0"/>
                  </a:defRPr>
                </a:lvl4pPr>
                <a:lvl5pPr marL="1646238" defTabSz="739775" eaLnBrk="0" hangingPunct="0">
                  <a:defRPr sz="2400">
                    <a:solidFill>
                      <a:schemeClr val="tx1"/>
                    </a:solidFill>
                    <a:latin typeface="Times New Roman" pitchFamily="18" charset="0"/>
                  </a:defRPr>
                </a:lvl5pPr>
                <a:lvl6pPr marL="2103438" defTabSz="739775" eaLnBrk="0" fontAlgn="base" hangingPunct="0">
                  <a:spcBef>
                    <a:spcPct val="0"/>
                  </a:spcBef>
                  <a:spcAft>
                    <a:spcPct val="0"/>
                  </a:spcAft>
                  <a:defRPr sz="2400">
                    <a:solidFill>
                      <a:schemeClr val="tx1"/>
                    </a:solidFill>
                    <a:latin typeface="Times New Roman" pitchFamily="18" charset="0"/>
                  </a:defRPr>
                </a:lvl6pPr>
                <a:lvl7pPr marL="2560638" defTabSz="739775" eaLnBrk="0" fontAlgn="base" hangingPunct="0">
                  <a:spcBef>
                    <a:spcPct val="0"/>
                  </a:spcBef>
                  <a:spcAft>
                    <a:spcPct val="0"/>
                  </a:spcAft>
                  <a:defRPr sz="2400">
                    <a:solidFill>
                      <a:schemeClr val="tx1"/>
                    </a:solidFill>
                    <a:latin typeface="Times New Roman" pitchFamily="18" charset="0"/>
                  </a:defRPr>
                </a:lvl7pPr>
                <a:lvl8pPr marL="3017838" defTabSz="739775" eaLnBrk="0" fontAlgn="base" hangingPunct="0">
                  <a:spcBef>
                    <a:spcPct val="0"/>
                  </a:spcBef>
                  <a:spcAft>
                    <a:spcPct val="0"/>
                  </a:spcAft>
                  <a:defRPr sz="2400">
                    <a:solidFill>
                      <a:schemeClr val="tx1"/>
                    </a:solidFill>
                    <a:latin typeface="Times New Roman" pitchFamily="18" charset="0"/>
                  </a:defRPr>
                </a:lvl8pPr>
                <a:lvl9pPr marL="3475038" defTabSz="73977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Implementation</a:t>
                </a:r>
              </a:p>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and code review</a:t>
                </a:r>
              </a:p>
            </p:txBody>
          </p:sp>
          <p:sp>
            <p:nvSpPr>
              <p:cNvPr id="55329" name="Rectangle 33"/>
              <p:cNvSpPr>
                <a:spLocks noChangeArrowheads="1"/>
              </p:cNvSpPr>
              <p:nvPr/>
            </p:nvSpPr>
            <p:spPr bwMode="blackWhite">
              <a:xfrm>
                <a:off x="3324" y="3776"/>
                <a:ext cx="1021" cy="291"/>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550" tIns="41275" rIns="82550" bIns="41275" anchor="ctr"/>
              <a:lstStyle>
                <a:lvl1pPr defTabSz="739775" eaLnBrk="0" hangingPunct="0">
                  <a:defRPr sz="2400">
                    <a:solidFill>
                      <a:schemeClr val="tx1"/>
                    </a:solidFill>
                    <a:latin typeface="Times New Roman" pitchFamily="18" charset="0"/>
                  </a:defRPr>
                </a:lvl1pPr>
                <a:lvl2pPr marL="411163" defTabSz="739775" eaLnBrk="0" hangingPunct="0">
                  <a:defRPr sz="2400">
                    <a:solidFill>
                      <a:schemeClr val="tx1"/>
                    </a:solidFill>
                    <a:latin typeface="Times New Roman" pitchFamily="18" charset="0"/>
                  </a:defRPr>
                </a:lvl2pPr>
                <a:lvl3pPr marL="822325" defTabSz="739775" eaLnBrk="0" hangingPunct="0">
                  <a:defRPr sz="2400">
                    <a:solidFill>
                      <a:schemeClr val="tx1"/>
                    </a:solidFill>
                    <a:latin typeface="Times New Roman" pitchFamily="18" charset="0"/>
                  </a:defRPr>
                </a:lvl3pPr>
                <a:lvl4pPr marL="1235075" defTabSz="739775" eaLnBrk="0" hangingPunct="0">
                  <a:defRPr sz="2400">
                    <a:solidFill>
                      <a:schemeClr val="tx1"/>
                    </a:solidFill>
                    <a:latin typeface="Times New Roman" pitchFamily="18" charset="0"/>
                  </a:defRPr>
                </a:lvl4pPr>
                <a:lvl5pPr marL="1646238" defTabSz="739775" eaLnBrk="0" hangingPunct="0">
                  <a:defRPr sz="2400">
                    <a:solidFill>
                      <a:schemeClr val="tx1"/>
                    </a:solidFill>
                    <a:latin typeface="Times New Roman" pitchFamily="18" charset="0"/>
                  </a:defRPr>
                </a:lvl5pPr>
                <a:lvl6pPr marL="2103438" defTabSz="739775" eaLnBrk="0" fontAlgn="base" hangingPunct="0">
                  <a:spcBef>
                    <a:spcPct val="0"/>
                  </a:spcBef>
                  <a:spcAft>
                    <a:spcPct val="0"/>
                  </a:spcAft>
                  <a:defRPr sz="2400">
                    <a:solidFill>
                      <a:schemeClr val="tx1"/>
                    </a:solidFill>
                    <a:latin typeface="Times New Roman" pitchFamily="18" charset="0"/>
                  </a:defRPr>
                </a:lvl6pPr>
                <a:lvl7pPr marL="2560638" defTabSz="739775" eaLnBrk="0" fontAlgn="base" hangingPunct="0">
                  <a:spcBef>
                    <a:spcPct val="0"/>
                  </a:spcBef>
                  <a:spcAft>
                    <a:spcPct val="0"/>
                  </a:spcAft>
                  <a:defRPr sz="2400">
                    <a:solidFill>
                      <a:schemeClr val="tx1"/>
                    </a:solidFill>
                    <a:latin typeface="Times New Roman" pitchFamily="18" charset="0"/>
                  </a:defRPr>
                </a:lvl7pPr>
                <a:lvl8pPr marL="3017838" defTabSz="739775" eaLnBrk="0" fontAlgn="base" hangingPunct="0">
                  <a:spcBef>
                    <a:spcPct val="0"/>
                  </a:spcBef>
                  <a:spcAft>
                    <a:spcPct val="0"/>
                  </a:spcAft>
                  <a:defRPr sz="2400">
                    <a:solidFill>
                      <a:schemeClr val="tx1"/>
                    </a:solidFill>
                    <a:latin typeface="Times New Roman" pitchFamily="18" charset="0"/>
                  </a:defRPr>
                </a:lvl8pPr>
                <a:lvl9pPr marL="3475038" defTabSz="739775" eaLnBrk="0" fontAlgn="base" hangingPunct="0">
                  <a:spcBef>
                    <a:spcPct val="0"/>
                  </a:spcBef>
                  <a:spcAft>
                    <a:spcPct val="0"/>
                  </a:spcAft>
                  <a:defRPr sz="2400">
                    <a:solidFill>
                      <a:schemeClr val="tx1"/>
                    </a:solidFill>
                    <a:latin typeface="Times New Roman" pitchFamily="18" charset="0"/>
                  </a:defRPr>
                </a:lvl9pPr>
              </a:lstStyle>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Reassess</a:t>
                </a:r>
              </a:p>
              <a:p>
                <a:pPr algn="ctr">
                  <a:lnSpc>
                    <a:spcPct val="100000"/>
                  </a:lnSpc>
                </a:pPr>
                <a:r>
                  <a:rPr lang="en-US" altLang="en-US" sz="1100" dirty="0">
                    <a:solidFill>
                      <a:schemeClr val="bg1"/>
                    </a:solidFill>
                    <a:latin typeface="Arial" panose="020B0604020202020204" pitchFamily="34" charset="0"/>
                    <a:cs typeface="Arial" panose="020B0604020202020204" pitchFamily="34" charset="0"/>
                  </a:rPr>
                  <a:t>and</a:t>
                </a:r>
                <a:r>
                  <a:rPr lang="en-US" altLang="en-US" sz="1100" dirty="0">
                    <a:latin typeface="Arial" panose="020B0604020202020204" pitchFamily="34" charset="0"/>
                    <a:cs typeface="Arial" panose="020B0604020202020204" pitchFamily="34" charset="0"/>
                  </a:rPr>
                  <a:t> </a:t>
                </a:r>
                <a:r>
                  <a:rPr lang="en-US" altLang="en-US" sz="1100" dirty="0">
                    <a:solidFill>
                      <a:schemeClr val="bg1"/>
                    </a:solidFill>
                    <a:latin typeface="Arial" panose="020B0604020202020204" pitchFamily="34" charset="0"/>
                    <a:cs typeface="Arial" panose="020B0604020202020204" pitchFamily="34" charset="0"/>
                  </a:rPr>
                  <a:t>recycle</a:t>
                </a:r>
              </a:p>
            </p:txBody>
          </p:sp>
          <p:sp>
            <p:nvSpPr>
              <p:cNvPr id="55330" name="Line 34"/>
              <p:cNvSpPr>
                <a:spLocks noChangeShapeType="1"/>
              </p:cNvSpPr>
              <p:nvPr/>
            </p:nvSpPr>
            <p:spPr bwMode="blackWhite">
              <a:xfrm>
                <a:off x="3809" y="1452"/>
                <a:ext cx="1" cy="137"/>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31" name="Line 35"/>
              <p:cNvSpPr>
                <a:spLocks noChangeShapeType="1"/>
              </p:cNvSpPr>
              <p:nvPr/>
            </p:nvSpPr>
            <p:spPr bwMode="blackWhite">
              <a:xfrm>
                <a:off x="3809" y="1890"/>
                <a:ext cx="1" cy="136"/>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32" name="Line 36"/>
              <p:cNvSpPr>
                <a:spLocks noChangeShapeType="1"/>
              </p:cNvSpPr>
              <p:nvPr/>
            </p:nvSpPr>
            <p:spPr bwMode="blackWhite">
              <a:xfrm>
                <a:off x="3809" y="2326"/>
                <a:ext cx="1" cy="138"/>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33" name="Line 37"/>
              <p:cNvSpPr>
                <a:spLocks noChangeShapeType="1"/>
              </p:cNvSpPr>
              <p:nvPr/>
            </p:nvSpPr>
            <p:spPr bwMode="blackWhite">
              <a:xfrm>
                <a:off x="3809" y="2764"/>
                <a:ext cx="1" cy="137"/>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34" name="Line 38"/>
              <p:cNvSpPr>
                <a:spLocks noChangeShapeType="1"/>
              </p:cNvSpPr>
              <p:nvPr/>
            </p:nvSpPr>
            <p:spPr bwMode="blackWhite">
              <a:xfrm>
                <a:off x="3809" y="3202"/>
                <a:ext cx="1" cy="136"/>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5335" name="Line 39"/>
              <p:cNvSpPr>
                <a:spLocks noChangeShapeType="1"/>
              </p:cNvSpPr>
              <p:nvPr/>
            </p:nvSpPr>
            <p:spPr bwMode="blackWhite">
              <a:xfrm>
                <a:off x="3809" y="3639"/>
                <a:ext cx="1" cy="137"/>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grpSp>
        <p:sp>
          <p:nvSpPr>
            <p:cNvPr id="55337" name="Oval 41"/>
            <p:cNvSpPr>
              <a:spLocks noChangeArrowheads="1"/>
            </p:cNvSpPr>
            <p:nvPr/>
          </p:nvSpPr>
          <p:spPr bwMode="blackWhite">
            <a:xfrm>
              <a:off x="4864583" y="5309224"/>
              <a:ext cx="57150" cy="57150"/>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434162664"/>
      </p:ext>
    </p:extLst>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lstStyle/>
          <a:p>
            <a:pPr marL="457200" indent="-457200">
              <a:buAutoNum type="arabicParenR"/>
            </a:pPr>
            <a:r>
              <a:rPr lang="en-US" dirty="0" smtClean="0"/>
              <a:t>Have you ever used one of these development strategies?</a:t>
            </a:r>
          </a:p>
          <a:p>
            <a:pPr marL="457200" indent="-457200">
              <a:buAutoNum type="arabicParenR"/>
            </a:pPr>
            <a:r>
              <a:rPr lang="en-US" dirty="0" smtClean="0"/>
              <a:t>Why would you choose one over another? Are there products or domains for which one is preferred or is an anti-pattern?</a:t>
            </a:r>
          </a:p>
          <a:p>
            <a:pPr marL="457200" indent="-457200">
              <a:buAutoNum type="arabicParenR"/>
            </a:pPr>
            <a:r>
              <a:rPr lang="en-US" dirty="0" smtClean="0"/>
              <a:t>What role does some preliminary design play in supporting incremental development on large project?</a:t>
            </a:r>
          </a:p>
          <a:p>
            <a:pPr marL="457200" indent="-457200">
              <a:buAutoNum type="arabicParenR"/>
            </a:pPr>
            <a:r>
              <a:rPr lang="en-US" dirty="0" smtClean="0"/>
              <a:t>How did you develop the release plan?</a:t>
            </a:r>
          </a:p>
          <a:p>
            <a:pPr marL="457200" indent="-457200">
              <a:buAutoNum type="arabicParenR"/>
            </a:pPr>
            <a:endParaRPr lang="en-US" dirty="0"/>
          </a:p>
        </p:txBody>
      </p:sp>
    </p:spTree>
    <p:extLst>
      <p:ext uri="{BB962C8B-B14F-4D97-AF65-F5344CB8AC3E}">
        <p14:creationId xmlns:p14="http://schemas.microsoft.com/office/powerpoint/2010/main" val="2305097684"/>
      </p:ext>
    </p:extLst>
  </p:cSld>
  <p:clrMapOvr>
    <a:masterClrMapping/>
  </p:clrMapOvr>
  <p:transition xmlns:p14="http://schemas.microsoft.com/office/powerpoint/2010/mai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noFill/>
          <a:ln/>
        </p:spPr>
        <p:txBody>
          <a:bodyPr/>
          <a:lstStyle/>
          <a:p>
            <a:r>
              <a:rPr lang="en-US" altLang="en-US" dirty="0" smtClean="0"/>
              <a:t>Scaling Principles</a:t>
            </a:r>
            <a:endParaRPr lang="en-US" altLang="en-US" dirty="0"/>
          </a:p>
        </p:txBody>
      </p:sp>
      <p:sp>
        <p:nvSpPr>
          <p:cNvPr id="8195" name="Rectangle 3"/>
          <p:cNvSpPr>
            <a:spLocks noGrp="1" noChangeArrowheads="1"/>
          </p:cNvSpPr>
          <p:nvPr>
            <p:ph type="body" idx="1"/>
          </p:nvPr>
        </p:nvSpPr>
        <p:spPr>
          <a:noFill/>
          <a:ln/>
        </p:spPr>
        <p:txBody>
          <a:bodyPr/>
          <a:lstStyle/>
          <a:p>
            <a:r>
              <a:rPr lang="en-US" altLang="en-US" dirty="0" smtClean="0"/>
              <a:t>To scale up development, a system must be architected and designed to support</a:t>
            </a:r>
          </a:p>
          <a:p>
            <a:pPr marL="347472" indent="-173736">
              <a:spcBef>
                <a:spcPts val="500"/>
              </a:spcBef>
              <a:buFont typeface="Arial" panose="020B0604020202020204" pitchFamily="34" charset="0"/>
              <a:buChar char="•"/>
            </a:pPr>
            <a:r>
              <a:rPr lang="en-US" altLang="en-US" dirty="0" smtClean="0"/>
              <a:t>a build and release strategy</a:t>
            </a:r>
          </a:p>
          <a:p>
            <a:pPr marL="347472" indent="-173736">
              <a:spcBef>
                <a:spcPts val="500"/>
              </a:spcBef>
              <a:buFont typeface="Arial" panose="020B0604020202020204" pitchFamily="34" charset="0"/>
              <a:buChar char="•"/>
            </a:pPr>
            <a:r>
              <a:rPr lang="en-US" altLang="en-US" dirty="0" smtClean="0"/>
              <a:t>sufficient modularity to allocate work to individuals</a:t>
            </a:r>
            <a:endParaRPr lang="en-US" altLang="en-US" dirty="0"/>
          </a:p>
          <a:p>
            <a:endParaRPr lang="en-US" altLang="en-US" dirty="0" smtClean="0"/>
          </a:p>
          <a:p>
            <a:r>
              <a:rPr lang="en-US" altLang="en-US" dirty="0" smtClean="0"/>
              <a:t>Scalability </a:t>
            </a:r>
            <a:r>
              <a:rPr lang="en-US" altLang="en-US" dirty="0"/>
              <a:t>typically</a:t>
            </a:r>
          </a:p>
          <a:p>
            <a:pPr lvl="1"/>
            <a:r>
              <a:rPr lang="en-US" altLang="en-US" dirty="0"/>
              <a:t>applies over small product size ranges</a:t>
            </a:r>
          </a:p>
          <a:p>
            <a:pPr lvl="1"/>
            <a:r>
              <a:rPr lang="en-US" altLang="en-US" dirty="0"/>
              <a:t>is limited to similar application domains</a:t>
            </a:r>
          </a:p>
          <a:p>
            <a:pPr lvl="1"/>
            <a:r>
              <a:rPr lang="en-US" altLang="en-US" dirty="0"/>
              <a:t>does not apply to unprecedented systems</a:t>
            </a:r>
          </a:p>
          <a:p>
            <a:pPr lvl="1"/>
            <a:r>
              <a:rPr lang="en-US" altLang="en-US" dirty="0"/>
              <a:t>does not work for poorly managed projects</a:t>
            </a:r>
          </a:p>
          <a:p>
            <a:pPr lvl="1"/>
            <a:r>
              <a:rPr lang="en-US" altLang="en-US" dirty="0"/>
              <a:t>is unlikely to apply where the engineering work is undisciplined</a:t>
            </a:r>
          </a:p>
        </p:txBody>
      </p:sp>
    </p:spTree>
    <p:extLst>
      <p:ext uri="{BB962C8B-B14F-4D97-AF65-F5344CB8AC3E}">
        <p14:creationId xmlns:p14="http://schemas.microsoft.com/office/powerpoint/2010/main" val="2035930623"/>
      </p:ext>
    </p:extLst>
  </p:cSld>
  <p:clrMapOvr>
    <a:masterClrMapping/>
  </p:clrMapOvr>
  <p:transition xmlns:p14="http://schemas.microsoft.com/office/powerpoint/2010/mai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787179994"/>
      </p:ext>
    </p:extLst>
  </p:cSld>
  <p:clrMapOvr>
    <a:masterClrMapping/>
  </p:clrMapOvr>
  <p:transition xmlns:p14="http://schemas.microsoft.com/office/powerpoint/2010/main"/>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Default Quality Attributes</a:t>
            </a:r>
            <a:endParaRPr lang="en-US" dirty="0"/>
          </a:p>
        </p:txBody>
      </p:sp>
      <p:sp>
        <p:nvSpPr>
          <p:cNvPr id="3" name="Content Placeholder 2"/>
          <p:cNvSpPr>
            <a:spLocks noGrp="1"/>
          </p:cNvSpPr>
          <p:nvPr>
            <p:ph idx="1"/>
          </p:nvPr>
        </p:nvSpPr>
        <p:spPr/>
        <p:txBody>
          <a:bodyPr/>
          <a:lstStyle/>
          <a:p>
            <a:r>
              <a:rPr lang="en-US" dirty="0" smtClean="0"/>
              <a:t>1. Are there any documented quality attributes on your current project?</a:t>
            </a:r>
          </a:p>
          <a:p>
            <a:pPr marL="457200" indent="-457200">
              <a:buAutoNum type="arabicPeriod"/>
            </a:pPr>
            <a:endParaRPr lang="en-US" dirty="0"/>
          </a:p>
          <a:p>
            <a:pPr marL="457200" indent="-457200">
              <a:buAutoNum type="arabicPeriod"/>
            </a:pPr>
            <a:endParaRPr lang="en-US" dirty="0" smtClean="0"/>
          </a:p>
          <a:p>
            <a:pPr marL="457200" indent="-457200">
              <a:buAutoNum type="arabicPeriod"/>
            </a:pPr>
            <a:endParaRPr lang="en-US" dirty="0"/>
          </a:p>
          <a:p>
            <a:r>
              <a:rPr lang="en-US" dirty="0" smtClean="0"/>
              <a:t>2. In the absence of a formal quality attribute requirement, what attribute(s) do YOU focus on in your work?</a:t>
            </a:r>
          </a:p>
          <a:p>
            <a:endParaRPr lang="en-US" dirty="0"/>
          </a:p>
        </p:txBody>
      </p:sp>
    </p:spTree>
    <p:extLst>
      <p:ext uri="{BB962C8B-B14F-4D97-AF65-F5344CB8AC3E}">
        <p14:creationId xmlns:p14="http://schemas.microsoft.com/office/powerpoint/2010/main" val="2481425778"/>
      </p:ext>
    </p:extLst>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Document Markings</a:t>
            </a:r>
          </a:p>
        </p:txBody>
      </p:sp>
      <p:sp>
        <p:nvSpPr>
          <p:cNvPr id="5" name="Content Placeholder 4"/>
          <p:cNvSpPr>
            <a:spLocks noGrp="1"/>
          </p:cNvSpPr>
          <p:nvPr>
            <p:ph idx="1"/>
          </p:nvPr>
        </p:nvSpPr>
        <p:spPr>
          <a:xfrm>
            <a:off x="381001" y="1100611"/>
            <a:ext cx="8340968" cy="5014243"/>
          </a:xfrm>
        </p:spPr>
        <p:txBody>
          <a:bodyPr>
            <a:normAutofit/>
          </a:bodyPr>
          <a:lstStyle/>
          <a:p>
            <a:pPr lvl="0" eaLnBrk="0" fontAlgn="b" hangingPunct="0">
              <a:spcBef>
                <a:spcPct val="0"/>
              </a:spcBef>
              <a:spcAft>
                <a:spcPct val="0"/>
              </a:spcAft>
            </a:pPr>
            <a:r>
              <a:rPr lang="en-US" sz="1400" dirty="0"/>
              <a:t>Copyright 2018 Carnegie Mellon University.  All rights reserved.</a:t>
            </a:r>
            <a:br>
              <a:rPr lang="en-US" sz="1400" dirty="0"/>
            </a:br>
            <a:r>
              <a:rPr lang="en-US" sz="1400" dirty="0"/>
              <a:t/>
            </a:r>
            <a:br>
              <a:rPr lang="en-US" sz="1400" dirty="0"/>
            </a:br>
            <a:r>
              <a:rPr lang="en-US" sz="1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1400" dirty="0"/>
            </a:br>
            <a:r>
              <a:rPr lang="en-US" sz="1400" dirty="0"/>
              <a:t/>
            </a:r>
            <a:br>
              <a:rPr lang="en-US" sz="1400" dirty="0"/>
            </a:br>
            <a:r>
              <a:rPr lang="en-US" sz="1400" dirty="0"/>
              <a:t>Any opinions, findings and conclusions or recommendations expressed in this material are those of the author(s) and do not necessarily reflect the views of the United States Department of Defense.</a:t>
            </a:r>
            <a:br>
              <a:rPr lang="en-US" sz="1400" dirty="0"/>
            </a:br>
            <a:r>
              <a:rPr lang="en-US" sz="1400" dirty="0"/>
              <a:t/>
            </a:r>
            <a:br>
              <a:rPr lang="en-US" sz="1400" dirty="0"/>
            </a:br>
            <a:r>
              <a:rPr lang="en-US" sz="1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1400" dirty="0"/>
            </a:br>
            <a:r>
              <a:rPr lang="en-US" sz="1400" dirty="0"/>
              <a:t/>
            </a:r>
            <a:br>
              <a:rPr lang="en-US" sz="1400" dirty="0"/>
            </a:br>
            <a:r>
              <a:rPr lang="en-US" sz="1400" dirty="0"/>
              <a:t>[Distribution Statement A] This material has been approved for public release and unlimited distribution.  The United States Government has Unlimited Rights in this material as defined by DFARS 252.227-7013.</a:t>
            </a:r>
            <a:br>
              <a:rPr lang="en-US" sz="1400" dirty="0"/>
            </a:br>
            <a:endParaRPr lang="en-US" sz="1400" dirty="0"/>
          </a:p>
          <a:p>
            <a:pPr lvl="0" eaLnBrk="0" fontAlgn="b" hangingPunct="0">
              <a:spcBef>
                <a:spcPct val="0"/>
              </a:spcBef>
              <a:spcAft>
                <a:spcPct val="0"/>
              </a:spcAft>
            </a:pPr>
            <a:r>
              <a:rPr lang="en-US" altLang="en-US" sz="1400" dirty="0"/>
              <a:t>The text and illustrations in this material are licensed by Carnegie Mellon University under a </a:t>
            </a:r>
            <a:r>
              <a:rPr lang="en-US" altLang="en-US" sz="1400" dirty="0">
                <a:hlinkClick r:id="rId2"/>
              </a:rPr>
              <a:t>Creative Commons Attribution 4.0 International License</a:t>
            </a:r>
            <a:r>
              <a:rPr lang="en-US" altLang="en-US" sz="1400" dirty="0"/>
              <a:t>. </a:t>
            </a:r>
          </a:p>
          <a:p>
            <a:pPr lvl="0" eaLnBrk="0" fontAlgn="b" hangingPunct="0">
              <a:spcBef>
                <a:spcPct val="0"/>
              </a:spcBef>
              <a:spcAft>
                <a:spcPct val="0"/>
              </a:spcAft>
            </a:pPr>
            <a:endParaRPr lang="en-US" sz="1400" dirty="0"/>
          </a:p>
          <a:p>
            <a:pPr lvl="0" eaLnBrk="0" fontAlgn="b" hangingPunct="0">
              <a:spcBef>
                <a:spcPct val="0"/>
              </a:spcBef>
              <a:spcAft>
                <a:spcPct val="0"/>
              </a:spcAft>
            </a:pPr>
            <a:r>
              <a:rPr lang="en-US" sz="1400" dirty="0"/>
              <a:t>The Creative Commons license does not extend to logos, trade marks, or service marks of Carnegie Mellon University</a:t>
            </a:r>
            <a:r>
              <a:rPr lang="en-US" sz="1400" dirty="0" smtClean="0"/>
              <a:t>.</a:t>
            </a:r>
            <a:endParaRPr lang="en-US" sz="1400" dirty="0"/>
          </a:p>
        </p:txBody>
      </p:sp>
      <p:sp>
        <p:nvSpPr>
          <p:cNvPr id="6" name="Picture Placeholder 5"/>
          <p:cNvSpPr>
            <a:spLocks noGrp="1"/>
          </p:cNvSpPr>
          <p:nvPr>
            <p:ph type="pic" sz="quarter" idx="11"/>
          </p:nvPr>
        </p:nvSpPr>
        <p:spPr/>
      </p:sp>
      <p:sp>
        <p:nvSpPr>
          <p:cNvPr id="4" name="Text Placeholder 3"/>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690258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987"/>
            <a:ext cx="8432800" cy="878059"/>
          </a:xfrm>
        </p:spPr>
        <p:txBody>
          <a:bodyPr>
            <a:normAutofit/>
          </a:bodyPr>
          <a:lstStyle/>
          <a:p>
            <a:r>
              <a:rPr lang="en-US" dirty="0" smtClean="0"/>
              <a:t>Problem: Building Larger Products</a:t>
            </a:r>
            <a:br>
              <a:rPr lang="en-US" dirty="0" smtClean="0"/>
            </a:br>
            <a:r>
              <a:rPr lang="en-US" dirty="0" smtClean="0"/>
              <a:t>(too big for a single developer)</a:t>
            </a:r>
            <a:endParaRPr lang="en-US" dirty="0">
              <a:solidFill>
                <a:schemeClr val="accent1"/>
              </a:solidFill>
            </a:endParaRPr>
          </a:p>
        </p:txBody>
      </p:sp>
      <p:sp>
        <p:nvSpPr>
          <p:cNvPr id="3" name="Content Placeholder 2"/>
          <p:cNvSpPr>
            <a:spLocks noGrp="1"/>
          </p:cNvSpPr>
          <p:nvPr>
            <p:ph idx="1"/>
          </p:nvPr>
        </p:nvSpPr>
        <p:spPr/>
        <p:txBody>
          <a:bodyPr>
            <a:normAutofit/>
          </a:bodyPr>
          <a:lstStyle/>
          <a:p>
            <a:r>
              <a:rPr lang="en-US" dirty="0" smtClean="0"/>
              <a:t>What do you need to do to build larger products?</a:t>
            </a:r>
          </a:p>
          <a:p>
            <a:pPr marL="347472" indent="-173736">
              <a:spcBef>
                <a:spcPts val="500"/>
              </a:spcBef>
              <a:buFont typeface="Arial" panose="020B0604020202020204" pitchFamily="34" charset="0"/>
              <a:buChar char="•"/>
            </a:pPr>
            <a:r>
              <a:rPr lang="en-US" dirty="0"/>
              <a:t>How large are teams on which you have worked</a:t>
            </a:r>
            <a:r>
              <a:rPr lang="en-US" dirty="0" smtClean="0"/>
              <a:t>?</a:t>
            </a:r>
          </a:p>
          <a:p>
            <a:pPr marL="347472" indent="-173736">
              <a:spcBef>
                <a:spcPts val="500"/>
              </a:spcBef>
              <a:buFont typeface="Arial" panose="020B0604020202020204" pitchFamily="34" charset="0"/>
              <a:buChar char="•"/>
            </a:pPr>
            <a:r>
              <a:rPr lang="en-US" dirty="0" smtClean="0"/>
              <a:t>What </a:t>
            </a:r>
            <a:r>
              <a:rPr lang="en-US" dirty="0"/>
              <a:t>does it mean to scale up</a:t>
            </a:r>
            <a:r>
              <a:rPr lang="en-US" dirty="0" smtClean="0"/>
              <a:t>? Why do development projects scale up?</a:t>
            </a:r>
            <a:endParaRPr lang="en-US" dirty="0"/>
          </a:p>
          <a:p>
            <a:pPr marL="347472" indent="-173736">
              <a:spcBef>
                <a:spcPts val="500"/>
              </a:spcBef>
              <a:buFont typeface="Arial" panose="020B0604020202020204" pitchFamily="34" charset="0"/>
              <a:buChar char="•"/>
            </a:pPr>
            <a:r>
              <a:rPr lang="en-US" dirty="0" smtClean="0"/>
              <a:t>How do you convert the product into work that you can allocate to individual developers?</a:t>
            </a:r>
          </a:p>
          <a:p>
            <a:r>
              <a:rPr lang="en-US" dirty="0" smtClean="0">
                <a:solidFill>
                  <a:schemeClr val="accent1"/>
                </a:solidFill>
              </a:rPr>
              <a:t> </a:t>
            </a:r>
          </a:p>
          <a:p>
            <a:pPr marL="457200" indent="-457200">
              <a:buFont typeface="+mj-lt"/>
              <a:buAutoNum type="arabicPeriod"/>
            </a:pPr>
            <a:endParaRPr lang="en-US" dirty="0">
              <a:solidFill>
                <a:schemeClr val="accent1"/>
              </a:solidFill>
            </a:endParaRPr>
          </a:p>
        </p:txBody>
      </p:sp>
      <p:sp>
        <p:nvSpPr>
          <p:cNvPr id="4" name="Text Placeholder 3"/>
          <p:cNvSpPr>
            <a:spLocks noGrp="1"/>
          </p:cNvSpPr>
          <p:nvPr>
            <p:ph type="body" sz="quarter" idx="10"/>
          </p:nvPr>
        </p:nvSpPr>
        <p:spPr/>
        <p:txBody>
          <a:bodyPr>
            <a:normAutofit/>
          </a:bodyPr>
          <a:lstStyle/>
          <a:p>
            <a:endParaRPr lang="en-US"/>
          </a:p>
        </p:txBody>
      </p:sp>
      <p:sp>
        <p:nvSpPr>
          <p:cNvPr id="5" name="Picture Placeholder 4"/>
          <p:cNvSpPr>
            <a:spLocks noGrp="1"/>
          </p:cNvSpPr>
          <p:nvPr>
            <p:ph type="pic" sz="quarter" idx="11"/>
          </p:nvPr>
        </p:nvSpPr>
        <p:spPr/>
      </p:sp>
    </p:spTree>
    <p:extLst>
      <p:ext uri="{BB962C8B-B14F-4D97-AF65-F5344CB8AC3E}">
        <p14:creationId xmlns:p14="http://schemas.microsoft.com/office/powerpoint/2010/main" val="362433604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noFill/>
          <a:ln/>
        </p:spPr>
        <p:txBody>
          <a:bodyPr/>
          <a:lstStyle/>
          <a:p>
            <a:r>
              <a:rPr lang="en-US" altLang="en-US" dirty="0"/>
              <a:t>Scalability </a:t>
            </a:r>
            <a:r>
              <a:rPr lang="en-US" altLang="en-US" dirty="0" smtClean="0"/>
              <a:t>and Complexity Principles</a:t>
            </a:r>
            <a:endParaRPr lang="en-US" altLang="en-US" dirty="0"/>
          </a:p>
        </p:txBody>
      </p:sp>
      <p:sp>
        <p:nvSpPr>
          <p:cNvPr id="10243" name="Rectangle 3"/>
          <p:cNvSpPr>
            <a:spLocks noGrp="1" noChangeArrowheads="1"/>
          </p:cNvSpPr>
          <p:nvPr>
            <p:ph type="body" idx="1"/>
          </p:nvPr>
        </p:nvSpPr>
        <p:spPr>
          <a:noFill/>
          <a:ln/>
        </p:spPr>
        <p:txBody>
          <a:bodyPr>
            <a:normAutofit/>
          </a:bodyPr>
          <a:lstStyle/>
          <a:p>
            <a:r>
              <a:rPr lang="en-US" altLang="en-US" dirty="0"/>
              <a:t>Size and complexity are closely </a:t>
            </a:r>
            <a:r>
              <a:rPr lang="en-US" altLang="en-US" dirty="0" smtClean="0"/>
              <a:t>related.</a:t>
            </a:r>
          </a:p>
          <a:p>
            <a:r>
              <a:rPr lang="en-US" altLang="en-US" dirty="0"/>
              <a:t>The size of large programs </a:t>
            </a:r>
            <a:r>
              <a:rPr lang="en-US" altLang="en-US" dirty="0" smtClean="0"/>
              <a:t>usually makes </a:t>
            </a:r>
            <a:r>
              <a:rPr lang="en-US" altLang="en-US" dirty="0"/>
              <a:t>them </a:t>
            </a:r>
            <a:r>
              <a:rPr lang="en-US" altLang="en-US" dirty="0" smtClean="0"/>
              <a:t>complex.</a:t>
            </a:r>
          </a:p>
          <a:p>
            <a:r>
              <a:rPr lang="en-US" altLang="en-US" dirty="0" smtClean="0"/>
              <a:t>But software </a:t>
            </a:r>
            <a:r>
              <a:rPr lang="en-US" altLang="en-US" dirty="0"/>
              <a:t>development is largely done by </a:t>
            </a:r>
            <a:r>
              <a:rPr lang="en-US" altLang="en-US" dirty="0" smtClean="0"/>
              <a:t>individuals.</a:t>
            </a:r>
            <a:endParaRPr lang="en-US" altLang="en-US" dirty="0"/>
          </a:p>
          <a:p>
            <a:r>
              <a:rPr lang="en-US" altLang="en-US" dirty="0" smtClean="0"/>
              <a:t>Therefore, </a:t>
            </a:r>
            <a:r>
              <a:rPr lang="en-US" altLang="en-US" dirty="0"/>
              <a:t>product design must separate the product into </a:t>
            </a:r>
            <a:r>
              <a:rPr lang="en-US" altLang="en-US" dirty="0" smtClean="0"/>
              <a:t>pieces that individuals can develop.</a:t>
            </a:r>
          </a:p>
          <a:p>
            <a:r>
              <a:rPr lang="en-US" altLang="en-US" dirty="0" smtClean="0"/>
              <a:t>And the development </a:t>
            </a:r>
            <a:r>
              <a:rPr lang="en-US" altLang="en-US" dirty="0"/>
              <a:t>process </a:t>
            </a:r>
            <a:r>
              <a:rPr lang="en-US" altLang="en-US" dirty="0" smtClean="0"/>
              <a:t>must accommodate</a:t>
            </a:r>
            <a:endParaRPr lang="en-US" altLang="en-US" dirty="0"/>
          </a:p>
          <a:p>
            <a:pPr marL="342900" indent="-173736">
              <a:spcBef>
                <a:spcPts val="500"/>
              </a:spcBef>
              <a:buFont typeface="Arial" panose="020B0604020202020204" pitchFamily="34" charset="0"/>
              <a:buChar char="•"/>
            </a:pPr>
            <a:r>
              <a:rPr lang="en-US" altLang="en-US" dirty="0" smtClean="0"/>
              <a:t>the </a:t>
            </a:r>
            <a:r>
              <a:rPr lang="en-US" altLang="en-US" dirty="0"/>
              <a:t>scale of </a:t>
            </a:r>
            <a:r>
              <a:rPr lang="en-US" altLang="en-US" dirty="0" smtClean="0"/>
              <a:t>work that </a:t>
            </a:r>
            <a:r>
              <a:rPr lang="en-US" altLang="en-US" dirty="0"/>
              <a:t>individuals can efficiently </a:t>
            </a:r>
            <a:r>
              <a:rPr lang="en-US" altLang="en-US" dirty="0" smtClean="0"/>
              <a:t>develop</a:t>
            </a:r>
          </a:p>
          <a:p>
            <a:pPr marL="342900" indent="-173736">
              <a:spcBef>
                <a:spcPts val="500"/>
              </a:spcBef>
              <a:buFont typeface="Arial" panose="020B0604020202020204" pitchFamily="34" charset="0"/>
              <a:buChar char="•"/>
            </a:pPr>
            <a:r>
              <a:rPr lang="en-US" altLang="en-US" dirty="0" smtClean="0"/>
              <a:t>coordinating the work of individuals</a:t>
            </a:r>
          </a:p>
          <a:p>
            <a:pPr marL="342900" indent="-173736">
              <a:spcBef>
                <a:spcPts val="500"/>
              </a:spcBef>
              <a:buFont typeface="Arial" panose="020B0604020202020204" pitchFamily="34" charset="0"/>
              <a:buChar char="•"/>
            </a:pPr>
            <a:r>
              <a:rPr lang="en-US" altLang="en-US" dirty="0"/>
              <a:t>p</a:t>
            </a:r>
            <a:r>
              <a:rPr lang="en-US" altLang="en-US" dirty="0" smtClean="0"/>
              <a:t>rogress in increments </a:t>
            </a:r>
          </a:p>
          <a:p>
            <a:r>
              <a:rPr lang="en-US" altLang="en-US" dirty="0" smtClean="0"/>
              <a:t>A </a:t>
            </a:r>
            <a:r>
              <a:rPr lang="en-US" altLang="en-US" dirty="0"/>
              <a:t>product-development process is </a:t>
            </a:r>
            <a:r>
              <a:rPr lang="en-US" altLang="en-US" b="1" dirty="0"/>
              <a:t>scalable</a:t>
            </a:r>
            <a:r>
              <a:rPr lang="en-US" altLang="en-US" dirty="0"/>
              <a:t> when the methods and techniques used will work equally well for larger projects.</a:t>
            </a:r>
          </a:p>
          <a:p>
            <a:endParaRPr lang="en-US" altLang="en-US" dirty="0"/>
          </a:p>
        </p:txBody>
      </p:sp>
    </p:spTree>
    <p:extLst>
      <p:ext uri="{BB962C8B-B14F-4D97-AF65-F5344CB8AC3E}">
        <p14:creationId xmlns:p14="http://schemas.microsoft.com/office/powerpoint/2010/main" val="272052769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987"/>
            <a:ext cx="8425070" cy="878059"/>
          </a:xfrm>
        </p:spPr>
        <p:txBody>
          <a:bodyPr/>
          <a:lstStyle/>
          <a:p>
            <a:r>
              <a:rPr lang="en-US" dirty="0" smtClean="0"/>
              <a:t>Discussion: What Are Some Build Strategies?</a:t>
            </a:r>
            <a:endParaRPr lang="en-US" dirty="0"/>
          </a:p>
        </p:txBody>
      </p:sp>
      <p:sp>
        <p:nvSpPr>
          <p:cNvPr id="3" name="Content Placeholder 2"/>
          <p:cNvSpPr>
            <a:spLocks noGrp="1"/>
          </p:cNvSpPr>
          <p:nvPr>
            <p:ph idx="1"/>
          </p:nvPr>
        </p:nvSpPr>
        <p:spPr/>
        <p:txBody>
          <a:bodyPr/>
          <a:lstStyle/>
          <a:p>
            <a:r>
              <a:rPr lang="en-US" dirty="0" smtClean="0"/>
              <a:t>Progressive: Add functionality in order of execution.</a:t>
            </a:r>
          </a:p>
          <a:p>
            <a:r>
              <a:rPr lang="en-US" dirty="0" smtClean="0"/>
              <a:t>Core and stub: Build a shell system with dummy stubs to be completed later.</a:t>
            </a:r>
          </a:p>
          <a:p>
            <a:r>
              <a:rPr lang="en-US" dirty="0" smtClean="0"/>
              <a:t>Functional enhancement: Add functionality in order of business value or emerging needs.</a:t>
            </a:r>
          </a:p>
          <a:p>
            <a:r>
              <a:rPr lang="en-US" dirty="0" smtClean="0"/>
              <a:t>Performance attribute-led enhancement: Design for quality attributes first.</a:t>
            </a:r>
          </a:p>
          <a:p>
            <a:endParaRPr lang="en-US" dirty="0" smtClean="0"/>
          </a:p>
          <a:p>
            <a:endParaRPr lang="en-US" dirty="0"/>
          </a:p>
        </p:txBody>
      </p:sp>
      <p:sp>
        <p:nvSpPr>
          <p:cNvPr id="4" name="Text Placeholder 3"/>
          <p:cNvSpPr>
            <a:spLocks noGrp="1"/>
          </p:cNvSpPr>
          <p:nvPr>
            <p:ph type="body" sz="quarter" idx="10"/>
          </p:nvPr>
        </p:nvSpPr>
        <p:spPr/>
        <p:txBody>
          <a:bodyPr>
            <a:normAutofit/>
          </a:bodyPr>
          <a:lstStyle/>
          <a:p>
            <a:endParaRPr lang="en-US"/>
          </a:p>
        </p:txBody>
      </p:sp>
      <p:sp>
        <p:nvSpPr>
          <p:cNvPr id="5" name="Picture Placeholder 4"/>
          <p:cNvSpPr>
            <a:spLocks noGrp="1"/>
          </p:cNvSpPr>
          <p:nvPr>
            <p:ph type="pic" sz="quarter" idx="11"/>
          </p:nvPr>
        </p:nvSpPr>
        <p:spPr/>
      </p:sp>
    </p:spTree>
    <p:extLst>
      <p:ext uri="{BB962C8B-B14F-4D97-AF65-F5344CB8AC3E}">
        <p14:creationId xmlns:p14="http://schemas.microsoft.com/office/powerpoint/2010/main" val="23904034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noFill/>
          <a:ln/>
        </p:spPr>
        <p:txBody>
          <a:bodyPr/>
          <a:lstStyle/>
          <a:p>
            <a:pPr eaLnBrk="0" hangingPunct="0">
              <a:lnSpc>
                <a:spcPct val="90000"/>
              </a:lnSpc>
            </a:pPr>
            <a:r>
              <a:rPr lang="en-US" altLang="en-US" dirty="0"/>
              <a:t>The </a:t>
            </a:r>
            <a:r>
              <a:rPr lang="en-US" altLang="en-US"/>
              <a:t>Progressive </a:t>
            </a:r>
            <a:r>
              <a:rPr lang="en-US" altLang="en-US" smtClean="0"/>
              <a:t>Strategy</a:t>
            </a:r>
            <a:endParaRPr lang="en-US" altLang="en-US" dirty="0"/>
          </a:p>
        </p:txBody>
      </p:sp>
      <p:sp>
        <p:nvSpPr>
          <p:cNvPr id="45059" name="Rectangle 3"/>
          <p:cNvSpPr>
            <a:spLocks noChangeArrowheads="1"/>
          </p:cNvSpPr>
          <p:nvPr/>
        </p:nvSpPr>
        <p:spPr bwMode="auto">
          <a:xfrm>
            <a:off x="292100" y="4673600"/>
            <a:ext cx="8432800" cy="1029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3188" tIns="52388" rIns="103188" bIns="52388">
            <a:spAutoFit/>
          </a:bodyP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r>
              <a:rPr lang="en-US" altLang="en-US" sz="2000" dirty="0">
                <a:latin typeface="Arial" charset="0"/>
              </a:rPr>
              <a:t>In the progressive strategy, </a:t>
            </a:r>
            <a:r>
              <a:rPr lang="en-US" altLang="en-US" sz="2000" dirty="0" smtClean="0">
                <a:latin typeface="Arial" charset="0"/>
              </a:rPr>
              <a:t>functions </a:t>
            </a:r>
            <a:r>
              <a:rPr lang="en-US" altLang="en-US" sz="2000" dirty="0">
                <a:latin typeface="Arial" charset="0"/>
              </a:rPr>
              <a:t>are developed in the order in which they are executed. </a:t>
            </a:r>
            <a:r>
              <a:rPr lang="en-US" altLang="en-US" sz="2000" dirty="0" smtClean="0">
                <a:latin typeface="Arial" charset="0"/>
              </a:rPr>
              <a:t>This </a:t>
            </a:r>
            <a:r>
              <a:rPr lang="en-US" altLang="en-US" sz="2000" dirty="0">
                <a:latin typeface="Arial" charset="0"/>
              </a:rPr>
              <a:t>permits relatively simple testing and little scaffolding or special test facilities.</a:t>
            </a:r>
          </a:p>
        </p:txBody>
      </p:sp>
      <p:grpSp>
        <p:nvGrpSpPr>
          <p:cNvPr id="45084" name="Group 28"/>
          <p:cNvGrpSpPr>
            <a:grpSpLocks/>
          </p:cNvGrpSpPr>
          <p:nvPr/>
        </p:nvGrpSpPr>
        <p:grpSpPr bwMode="auto">
          <a:xfrm>
            <a:off x="1054100" y="1073702"/>
            <a:ext cx="7026275" cy="3170238"/>
            <a:chOff x="664" y="1132"/>
            <a:chExt cx="4426" cy="1997"/>
          </a:xfrm>
        </p:grpSpPr>
        <p:sp>
          <p:nvSpPr>
            <p:cNvPr id="45060" name="Line 4"/>
            <p:cNvSpPr>
              <a:spLocks noChangeShapeType="1"/>
            </p:cNvSpPr>
            <p:nvPr/>
          </p:nvSpPr>
          <p:spPr bwMode="blackWhite">
            <a:xfrm>
              <a:off x="3286" y="2211"/>
              <a:ext cx="348"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61" name="Line 5"/>
            <p:cNvSpPr>
              <a:spLocks noChangeShapeType="1"/>
            </p:cNvSpPr>
            <p:nvPr/>
          </p:nvSpPr>
          <p:spPr bwMode="blackWhite">
            <a:xfrm>
              <a:off x="3294" y="2889"/>
              <a:ext cx="346"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62" name="Rectangle 6"/>
            <p:cNvSpPr>
              <a:spLocks noChangeArrowheads="1"/>
            </p:cNvSpPr>
            <p:nvPr/>
          </p:nvSpPr>
          <p:spPr bwMode="blackWhite">
            <a:xfrm>
              <a:off x="3640" y="2724"/>
              <a:ext cx="1063" cy="361"/>
            </a:xfrm>
            <a:prstGeom prst="rect">
              <a:avLst/>
            </a:prstGeom>
            <a:solidFill>
              <a:srgbClr val="6665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2nd</a:t>
              </a:r>
            </a:p>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enhancement</a:t>
              </a:r>
            </a:p>
          </p:txBody>
        </p:sp>
        <p:sp>
          <p:nvSpPr>
            <p:cNvPr id="45063" name="Rectangle 7"/>
            <p:cNvSpPr>
              <a:spLocks noChangeArrowheads="1"/>
            </p:cNvSpPr>
            <p:nvPr/>
          </p:nvSpPr>
          <p:spPr bwMode="blackWhite">
            <a:xfrm>
              <a:off x="2214" y="2043"/>
              <a:ext cx="1063" cy="363"/>
            </a:xfrm>
            <a:prstGeom prst="rect">
              <a:avLst/>
            </a:prstGeom>
            <a:solidFill>
              <a:srgbClr val="4747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1st</a:t>
              </a:r>
            </a:p>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enhancement</a:t>
              </a:r>
            </a:p>
          </p:txBody>
        </p:sp>
        <p:sp>
          <p:nvSpPr>
            <p:cNvPr id="45064" name="Rectangle 8"/>
            <p:cNvSpPr>
              <a:spLocks noChangeArrowheads="1"/>
            </p:cNvSpPr>
            <p:nvPr/>
          </p:nvSpPr>
          <p:spPr bwMode="blackWhite">
            <a:xfrm>
              <a:off x="2214" y="2724"/>
              <a:ext cx="1063" cy="361"/>
            </a:xfrm>
            <a:prstGeom prst="rect">
              <a:avLst/>
            </a:prstGeom>
            <a:solidFill>
              <a:srgbClr val="6665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1st</a:t>
              </a:r>
            </a:p>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enhancement</a:t>
              </a:r>
            </a:p>
          </p:txBody>
        </p:sp>
        <p:sp>
          <p:nvSpPr>
            <p:cNvPr id="45065" name="Rectangle 9"/>
            <p:cNvSpPr>
              <a:spLocks noChangeArrowheads="1"/>
            </p:cNvSpPr>
            <p:nvPr/>
          </p:nvSpPr>
          <p:spPr bwMode="blackWhite">
            <a:xfrm>
              <a:off x="1096" y="1314"/>
              <a:ext cx="775" cy="361"/>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1st</a:t>
              </a:r>
            </a:p>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module</a:t>
              </a:r>
            </a:p>
          </p:txBody>
        </p:sp>
        <p:sp>
          <p:nvSpPr>
            <p:cNvPr id="45066" name="Rectangle 10"/>
            <p:cNvSpPr>
              <a:spLocks noChangeArrowheads="1"/>
            </p:cNvSpPr>
            <p:nvPr/>
          </p:nvSpPr>
          <p:spPr bwMode="blackWhite">
            <a:xfrm>
              <a:off x="1096" y="2043"/>
              <a:ext cx="775" cy="363"/>
            </a:xfrm>
            <a:prstGeom prst="rect">
              <a:avLst/>
            </a:prstGeom>
            <a:solidFill>
              <a:srgbClr val="4747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1st</a:t>
              </a:r>
            </a:p>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module</a:t>
              </a:r>
            </a:p>
          </p:txBody>
        </p:sp>
        <p:sp>
          <p:nvSpPr>
            <p:cNvPr id="45067" name="Rectangle 11"/>
            <p:cNvSpPr>
              <a:spLocks noChangeArrowheads="1"/>
            </p:cNvSpPr>
            <p:nvPr/>
          </p:nvSpPr>
          <p:spPr bwMode="blackWhite">
            <a:xfrm>
              <a:off x="1096" y="2724"/>
              <a:ext cx="775" cy="371"/>
            </a:xfrm>
            <a:prstGeom prst="rect">
              <a:avLst/>
            </a:prstGeom>
            <a:solidFill>
              <a:srgbClr val="6665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1st</a:t>
              </a:r>
            </a:p>
            <a:p>
              <a:pPr algn="ctr">
                <a:lnSpc>
                  <a:spcPct val="90000"/>
                </a:lnSpc>
              </a:pPr>
              <a:r>
                <a:rPr lang="en-US" altLang="en-US" sz="1600" dirty="0">
                  <a:solidFill>
                    <a:schemeClr val="bg1"/>
                  </a:solidFill>
                  <a:latin typeface="Arial" panose="020B0604020202020204" pitchFamily="34" charset="0"/>
                  <a:cs typeface="Arial" panose="020B0604020202020204" pitchFamily="34" charset="0"/>
                </a:rPr>
                <a:t>module</a:t>
              </a:r>
            </a:p>
          </p:txBody>
        </p:sp>
        <p:sp>
          <p:nvSpPr>
            <p:cNvPr id="45068" name="Line 12"/>
            <p:cNvSpPr>
              <a:spLocks noChangeShapeType="1"/>
            </p:cNvSpPr>
            <p:nvPr/>
          </p:nvSpPr>
          <p:spPr bwMode="blackWhite">
            <a:xfrm>
              <a:off x="1870" y="1466"/>
              <a:ext cx="346"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69" name="Line 13"/>
            <p:cNvSpPr>
              <a:spLocks noChangeShapeType="1"/>
            </p:cNvSpPr>
            <p:nvPr/>
          </p:nvSpPr>
          <p:spPr bwMode="blackWhite">
            <a:xfrm>
              <a:off x="1876" y="2211"/>
              <a:ext cx="348"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70" name="Line 14"/>
            <p:cNvSpPr>
              <a:spLocks noChangeShapeType="1"/>
            </p:cNvSpPr>
            <p:nvPr/>
          </p:nvSpPr>
          <p:spPr bwMode="blackWhite">
            <a:xfrm>
              <a:off x="1884" y="2889"/>
              <a:ext cx="346"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71" name="Line 15"/>
            <p:cNvSpPr>
              <a:spLocks noChangeShapeType="1"/>
            </p:cNvSpPr>
            <p:nvPr/>
          </p:nvSpPr>
          <p:spPr bwMode="blackWhite">
            <a:xfrm>
              <a:off x="752" y="1466"/>
              <a:ext cx="347"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72" name="Rectangle 16"/>
            <p:cNvSpPr>
              <a:spLocks noChangeArrowheads="1"/>
            </p:cNvSpPr>
            <p:nvPr/>
          </p:nvSpPr>
          <p:spPr bwMode="blackWhite">
            <a:xfrm>
              <a:off x="672" y="1279"/>
              <a:ext cx="225" cy="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solidFill>
                    <a:schemeClr val="hlink"/>
                  </a:solidFill>
                  <a:latin typeface="Arial" panose="020B0604020202020204" pitchFamily="34" charset="0"/>
                  <a:cs typeface="Arial" panose="020B0604020202020204" pitchFamily="34" charset="0"/>
                </a:rPr>
                <a:t>In</a:t>
              </a:r>
            </a:p>
          </p:txBody>
        </p:sp>
        <p:sp>
          <p:nvSpPr>
            <p:cNvPr id="45073" name="Rectangle 17"/>
            <p:cNvSpPr>
              <a:spLocks noChangeArrowheads="1"/>
            </p:cNvSpPr>
            <p:nvPr/>
          </p:nvSpPr>
          <p:spPr bwMode="blackWhite">
            <a:xfrm>
              <a:off x="1941" y="1490"/>
              <a:ext cx="330"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solidFill>
                    <a:schemeClr val="hlink"/>
                  </a:solidFill>
                  <a:latin typeface="Arial" panose="020B0604020202020204" pitchFamily="34" charset="0"/>
                  <a:cs typeface="Arial" panose="020B0604020202020204" pitchFamily="34" charset="0"/>
                </a:rPr>
                <a:t>Out</a:t>
              </a:r>
            </a:p>
          </p:txBody>
        </p:sp>
        <p:sp>
          <p:nvSpPr>
            <p:cNvPr id="45074" name="Line 18"/>
            <p:cNvSpPr>
              <a:spLocks noChangeShapeType="1"/>
            </p:cNvSpPr>
            <p:nvPr/>
          </p:nvSpPr>
          <p:spPr bwMode="blackWhite">
            <a:xfrm>
              <a:off x="759" y="2211"/>
              <a:ext cx="347"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75" name="Rectangle 19"/>
            <p:cNvSpPr>
              <a:spLocks noChangeArrowheads="1"/>
            </p:cNvSpPr>
            <p:nvPr/>
          </p:nvSpPr>
          <p:spPr bwMode="blackWhite">
            <a:xfrm>
              <a:off x="3340" y="2247"/>
              <a:ext cx="330"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solidFill>
                    <a:schemeClr val="hlink"/>
                  </a:solidFill>
                  <a:latin typeface="Arial" panose="020B0604020202020204" pitchFamily="34" charset="0"/>
                  <a:cs typeface="Arial" panose="020B0604020202020204" pitchFamily="34" charset="0"/>
                </a:rPr>
                <a:t>Out</a:t>
              </a:r>
            </a:p>
          </p:txBody>
        </p:sp>
        <p:sp>
          <p:nvSpPr>
            <p:cNvPr id="45076" name="Line 20"/>
            <p:cNvSpPr>
              <a:spLocks noChangeShapeType="1"/>
            </p:cNvSpPr>
            <p:nvPr/>
          </p:nvSpPr>
          <p:spPr bwMode="blackWhite">
            <a:xfrm>
              <a:off x="766" y="2889"/>
              <a:ext cx="346"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77" name="Rectangle 21"/>
            <p:cNvSpPr>
              <a:spLocks noChangeArrowheads="1"/>
            </p:cNvSpPr>
            <p:nvPr/>
          </p:nvSpPr>
          <p:spPr bwMode="blackWhite">
            <a:xfrm>
              <a:off x="664" y="1132"/>
              <a:ext cx="564"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latin typeface="Arial" panose="020B0604020202020204" pitchFamily="34" charset="0"/>
                  <a:cs typeface="Arial" panose="020B0604020202020204" pitchFamily="34" charset="0"/>
                </a:rPr>
                <a:t>Cycle 1</a:t>
              </a:r>
            </a:p>
          </p:txBody>
        </p:sp>
        <p:sp>
          <p:nvSpPr>
            <p:cNvPr id="45078" name="Rectangle 22"/>
            <p:cNvSpPr>
              <a:spLocks noChangeArrowheads="1"/>
            </p:cNvSpPr>
            <p:nvPr/>
          </p:nvSpPr>
          <p:spPr bwMode="blackWhite">
            <a:xfrm>
              <a:off x="664" y="1846"/>
              <a:ext cx="564"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latin typeface="Arial" panose="020B0604020202020204" pitchFamily="34" charset="0"/>
                  <a:cs typeface="Arial" panose="020B0604020202020204" pitchFamily="34" charset="0"/>
                </a:rPr>
                <a:t>Cycle 2</a:t>
              </a:r>
            </a:p>
          </p:txBody>
        </p:sp>
        <p:sp>
          <p:nvSpPr>
            <p:cNvPr id="45079" name="Rectangle 23"/>
            <p:cNvSpPr>
              <a:spLocks noChangeArrowheads="1"/>
            </p:cNvSpPr>
            <p:nvPr/>
          </p:nvSpPr>
          <p:spPr bwMode="blackWhite">
            <a:xfrm>
              <a:off x="664" y="2542"/>
              <a:ext cx="564"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latin typeface="Arial" panose="020B0604020202020204" pitchFamily="34" charset="0"/>
                  <a:cs typeface="Arial" panose="020B0604020202020204" pitchFamily="34" charset="0"/>
                </a:rPr>
                <a:t>Cycle 3</a:t>
              </a:r>
            </a:p>
          </p:txBody>
        </p:sp>
        <p:sp>
          <p:nvSpPr>
            <p:cNvPr id="45080" name="Rectangle 24"/>
            <p:cNvSpPr>
              <a:spLocks noChangeArrowheads="1"/>
            </p:cNvSpPr>
            <p:nvPr/>
          </p:nvSpPr>
          <p:spPr bwMode="blackWhite">
            <a:xfrm>
              <a:off x="672" y="2024"/>
              <a:ext cx="225" cy="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solidFill>
                    <a:schemeClr val="hlink"/>
                  </a:solidFill>
                  <a:latin typeface="Arial" panose="020B0604020202020204" pitchFamily="34" charset="0"/>
                  <a:cs typeface="Arial" panose="020B0604020202020204" pitchFamily="34" charset="0"/>
                </a:rPr>
                <a:t>In</a:t>
              </a:r>
            </a:p>
          </p:txBody>
        </p:sp>
        <p:sp>
          <p:nvSpPr>
            <p:cNvPr id="45081" name="Rectangle 25"/>
            <p:cNvSpPr>
              <a:spLocks noChangeArrowheads="1"/>
            </p:cNvSpPr>
            <p:nvPr/>
          </p:nvSpPr>
          <p:spPr bwMode="blackWhite">
            <a:xfrm>
              <a:off x="672" y="2700"/>
              <a:ext cx="225" cy="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solidFill>
                    <a:schemeClr val="hlink"/>
                  </a:solidFill>
                  <a:latin typeface="Arial" panose="020B0604020202020204" pitchFamily="34" charset="0"/>
                  <a:cs typeface="Arial" panose="020B0604020202020204" pitchFamily="34" charset="0"/>
                </a:rPr>
                <a:t>In</a:t>
              </a:r>
            </a:p>
          </p:txBody>
        </p:sp>
        <p:sp>
          <p:nvSpPr>
            <p:cNvPr id="45082" name="Line 26"/>
            <p:cNvSpPr>
              <a:spLocks noChangeShapeType="1"/>
            </p:cNvSpPr>
            <p:nvPr/>
          </p:nvSpPr>
          <p:spPr bwMode="blackWhite">
            <a:xfrm>
              <a:off x="4722" y="2901"/>
              <a:ext cx="346" cy="0"/>
            </a:xfrm>
            <a:prstGeom prst="line">
              <a:avLst/>
            </a:prstGeom>
            <a:noFill/>
            <a:ln w="25400">
              <a:solidFill>
                <a:schemeClr va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5083" name="Rectangle 27"/>
            <p:cNvSpPr>
              <a:spLocks noChangeArrowheads="1"/>
            </p:cNvSpPr>
            <p:nvPr/>
          </p:nvSpPr>
          <p:spPr bwMode="blackWhite">
            <a:xfrm>
              <a:off x="4760" y="2932"/>
              <a:ext cx="330"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defTabSz="895350" eaLnBrk="0" hangingPunct="0">
                <a:defRPr sz="2400">
                  <a:solidFill>
                    <a:schemeClr val="tx1"/>
                  </a:solidFill>
                  <a:latin typeface="Times New Roman" pitchFamily="18" charset="0"/>
                </a:defRPr>
              </a:lvl1pPr>
              <a:lvl2pPr marL="452438" defTabSz="895350" eaLnBrk="0" hangingPunct="0">
                <a:defRPr sz="2400">
                  <a:solidFill>
                    <a:schemeClr val="tx1"/>
                  </a:solidFill>
                  <a:latin typeface="Times New Roman" pitchFamily="18" charset="0"/>
                </a:defRPr>
              </a:lvl2pPr>
              <a:lvl3pPr marL="906463" defTabSz="895350" eaLnBrk="0" hangingPunct="0">
                <a:defRPr sz="2400">
                  <a:solidFill>
                    <a:schemeClr val="tx1"/>
                  </a:solidFill>
                  <a:latin typeface="Times New Roman" pitchFamily="18" charset="0"/>
                </a:defRPr>
              </a:lvl3pPr>
              <a:lvl4pPr marL="1357313" defTabSz="895350" eaLnBrk="0" hangingPunct="0">
                <a:defRPr sz="2400">
                  <a:solidFill>
                    <a:schemeClr val="tx1"/>
                  </a:solidFill>
                  <a:latin typeface="Times New Roman" pitchFamily="18" charset="0"/>
                </a:defRPr>
              </a:lvl4pPr>
              <a:lvl5pPr marL="1809750" defTabSz="895350" eaLnBrk="0" hangingPunct="0">
                <a:defRPr sz="2400">
                  <a:solidFill>
                    <a:schemeClr val="tx1"/>
                  </a:solidFill>
                  <a:latin typeface="Times New Roman" pitchFamily="18" charset="0"/>
                </a:defRPr>
              </a:lvl5pPr>
              <a:lvl6pPr marL="2266950" defTabSz="895350" eaLnBrk="0" fontAlgn="base" hangingPunct="0">
                <a:spcBef>
                  <a:spcPct val="0"/>
                </a:spcBef>
                <a:spcAft>
                  <a:spcPct val="0"/>
                </a:spcAft>
                <a:defRPr sz="2400">
                  <a:solidFill>
                    <a:schemeClr val="tx1"/>
                  </a:solidFill>
                  <a:latin typeface="Times New Roman" pitchFamily="18" charset="0"/>
                </a:defRPr>
              </a:lvl6pPr>
              <a:lvl7pPr marL="2724150" defTabSz="895350" eaLnBrk="0" fontAlgn="base" hangingPunct="0">
                <a:spcBef>
                  <a:spcPct val="0"/>
                </a:spcBef>
                <a:spcAft>
                  <a:spcPct val="0"/>
                </a:spcAft>
                <a:defRPr sz="2400">
                  <a:solidFill>
                    <a:schemeClr val="tx1"/>
                  </a:solidFill>
                  <a:latin typeface="Times New Roman" pitchFamily="18" charset="0"/>
                </a:defRPr>
              </a:lvl7pPr>
              <a:lvl8pPr marL="3181350" defTabSz="895350" eaLnBrk="0" fontAlgn="base" hangingPunct="0">
                <a:spcBef>
                  <a:spcPct val="0"/>
                </a:spcBef>
                <a:spcAft>
                  <a:spcPct val="0"/>
                </a:spcAft>
                <a:defRPr sz="2400">
                  <a:solidFill>
                    <a:schemeClr val="tx1"/>
                  </a:solidFill>
                  <a:latin typeface="Times New Roman" pitchFamily="18" charset="0"/>
                </a:defRPr>
              </a:lvl8pPr>
              <a:lvl9pPr marL="3638550" defTabSz="895350" eaLnBrk="0" fontAlgn="base" hangingPunct="0">
                <a:spcBef>
                  <a:spcPct val="0"/>
                </a:spcBef>
                <a:spcAft>
                  <a:spcPct val="0"/>
                </a:spcAft>
                <a:defRPr sz="2400">
                  <a:solidFill>
                    <a:schemeClr val="tx1"/>
                  </a:solidFill>
                  <a:latin typeface="Times New Roman" pitchFamily="18" charset="0"/>
                </a:defRPr>
              </a:lvl9pPr>
            </a:lstStyle>
            <a:p>
              <a:pPr>
                <a:lnSpc>
                  <a:spcPct val="90000"/>
                </a:lnSpc>
              </a:pPr>
              <a:r>
                <a:rPr lang="en-US" altLang="en-US" sz="1600">
                  <a:solidFill>
                    <a:schemeClr val="hlink"/>
                  </a:solidFill>
                  <a:latin typeface="Arial" panose="020B0604020202020204" pitchFamily="34" charset="0"/>
                  <a:cs typeface="Arial" panose="020B0604020202020204" pitchFamily="34" charset="0"/>
                </a:rPr>
                <a:t>Out</a:t>
              </a:r>
            </a:p>
          </p:txBody>
        </p:sp>
      </p:grpSp>
    </p:spTree>
    <p:extLst>
      <p:ext uri="{BB962C8B-B14F-4D97-AF65-F5344CB8AC3E}">
        <p14:creationId xmlns:p14="http://schemas.microsoft.com/office/powerpoint/2010/main" val="39483172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noFill/>
          <a:ln/>
        </p:spPr>
        <p:txBody>
          <a:bodyPr/>
          <a:lstStyle/>
          <a:p>
            <a:pPr eaLnBrk="0" hangingPunct="0">
              <a:lnSpc>
                <a:spcPct val="90000"/>
              </a:lnSpc>
            </a:pPr>
            <a:r>
              <a:rPr lang="en-US" altLang="en-US" dirty="0" smtClean="0"/>
              <a:t>Feature-Driven Enhancement</a:t>
            </a:r>
            <a:endParaRPr lang="en-US" altLang="en-US" dirty="0"/>
          </a:p>
        </p:txBody>
      </p:sp>
      <p:sp>
        <p:nvSpPr>
          <p:cNvPr id="47107" name="Rectangle 3"/>
          <p:cNvSpPr>
            <a:spLocks noChangeArrowheads="1"/>
          </p:cNvSpPr>
          <p:nvPr/>
        </p:nvSpPr>
        <p:spPr bwMode="auto">
          <a:xfrm>
            <a:off x="317500" y="5268913"/>
            <a:ext cx="8343900" cy="936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3188" tIns="52388" rIns="103188" bIns="52388">
            <a:spAutoFit/>
          </a:bodyP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r>
              <a:rPr lang="en-US" altLang="en-US" sz="1800" dirty="0">
                <a:latin typeface="Arial" charset="0"/>
              </a:rPr>
              <a:t>With </a:t>
            </a:r>
            <a:r>
              <a:rPr lang="en-US" altLang="en-US" sz="1800" dirty="0" smtClean="0">
                <a:latin typeface="Arial" charset="0"/>
              </a:rPr>
              <a:t>feature-driven </a:t>
            </a:r>
            <a:r>
              <a:rPr lang="en-US" altLang="en-US" sz="1800" dirty="0">
                <a:latin typeface="Arial" charset="0"/>
              </a:rPr>
              <a:t>enhancement, a base system must first be built and then enhanced</a:t>
            </a:r>
            <a:r>
              <a:rPr lang="en-US" altLang="en-US" sz="1800" dirty="0" smtClean="0">
                <a:latin typeface="Arial" charset="0"/>
              </a:rPr>
              <a:t>. </a:t>
            </a:r>
            <a:r>
              <a:rPr lang="en-US" altLang="en-US" sz="1800" dirty="0">
                <a:latin typeface="Arial" charset="0"/>
              </a:rPr>
              <a:t>The large size of the base system often requires a different strategy for its development.</a:t>
            </a:r>
          </a:p>
        </p:txBody>
      </p:sp>
      <p:grpSp>
        <p:nvGrpSpPr>
          <p:cNvPr id="47117" name="Group 13"/>
          <p:cNvGrpSpPr>
            <a:grpSpLocks/>
          </p:cNvGrpSpPr>
          <p:nvPr/>
        </p:nvGrpSpPr>
        <p:grpSpPr bwMode="auto">
          <a:xfrm>
            <a:off x="1157288" y="1571625"/>
            <a:ext cx="5426075" cy="3335338"/>
            <a:chOff x="729" y="1182"/>
            <a:chExt cx="3418" cy="2101"/>
          </a:xfrm>
        </p:grpSpPr>
        <p:sp>
          <p:nvSpPr>
            <p:cNvPr id="47108" name="Line 4"/>
            <p:cNvSpPr>
              <a:spLocks noChangeShapeType="1"/>
            </p:cNvSpPr>
            <p:nvPr/>
          </p:nvSpPr>
          <p:spPr bwMode="blackWhite">
            <a:xfrm>
              <a:off x="1577" y="1799"/>
              <a:ext cx="286" cy="227"/>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09" name="Line 5"/>
            <p:cNvSpPr>
              <a:spLocks noChangeShapeType="1"/>
            </p:cNvSpPr>
            <p:nvPr/>
          </p:nvSpPr>
          <p:spPr bwMode="blackWhite">
            <a:xfrm flipH="1">
              <a:off x="3061" y="1808"/>
              <a:ext cx="296" cy="180"/>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0" name="Line 6"/>
            <p:cNvSpPr>
              <a:spLocks noChangeShapeType="1"/>
            </p:cNvSpPr>
            <p:nvPr/>
          </p:nvSpPr>
          <p:spPr bwMode="blackWhite">
            <a:xfrm flipH="1" flipV="1">
              <a:off x="3068" y="2462"/>
              <a:ext cx="323" cy="197"/>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1" name="Line 7"/>
            <p:cNvSpPr>
              <a:spLocks noChangeShapeType="1"/>
            </p:cNvSpPr>
            <p:nvPr/>
          </p:nvSpPr>
          <p:spPr bwMode="blackWhite">
            <a:xfrm flipV="1">
              <a:off x="1548" y="2491"/>
              <a:ext cx="333" cy="178"/>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2" name="Rectangle 8"/>
            <p:cNvSpPr>
              <a:spLocks noChangeArrowheads="1"/>
            </p:cNvSpPr>
            <p:nvPr/>
          </p:nvSpPr>
          <p:spPr bwMode="blackWhite">
            <a:xfrm>
              <a:off x="729" y="2669"/>
              <a:ext cx="1161" cy="614"/>
            </a:xfrm>
            <a:prstGeom prst="rect">
              <a:avLst/>
            </a:prstGeom>
            <a:noFill/>
            <a:ln w="25400">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312" tIns="44450" rIns="87312" bIns="44450" anchor="ctr"/>
            <a:lstStyle>
              <a:lvl1pPr defTabSz="825500" eaLnBrk="0" hangingPunct="0">
                <a:defRPr sz="2400">
                  <a:solidFill>
                    <a:schemeClr val="tx1"/>
                  </a:solidFill>
                  <a:latin typeface="Times New Roman" pitchFamily="18" charset="0"/>
                </a:defRPr>
              </a:lvl1pPr>
              <a:lvl2pPr marL="434975" defTabSz="825500" eaLnBrk="0" hangingPunct="0">
                <a:defRPr sz="2400">
                  <a:solidFill>
                    <a:schemeClr val="tx1"/>
                  </a:solidFill>
                  <a:latin typeface="Times New Roman" pitchFamily="18" charset="0"/>
                </a:defRPr>
              </a:lvl2pPr>
              <a:lvl3pPr marL="868363" defTabSz="825500" eaLnBrk="0" hangingPunct="0">
                <a:defRPr sz="2400">
                  <a:solidFill>
                    <a:schemeClr val="tx1"/>
                  </a:solidFill>
                  <a:latin typeface="Times New Roman" pitchFamily="18" charset="0"/>
                </a:defRPr>
              </a:lvl3pPr>
              <a:lvl4pPr marL="1303338" defTabSz="825500" eaLnBrk="0" hangingPunct="0">
                <a:defRPr sz="2400">
                  <a:solidFill>
                    <a:schemeClr val="tx1"/>
                  </a:solidFill>
                  <a:latin typeface="Times New Roman" pitchFamily="18" charset="0"/>
                </a:defRPr>
              </a:lvl4pPr>
              <a:lvl5pPr marL="1736725" defTabSz="825500" eaLnBrk="0" hangingPunct="0">
                <a:defRPr sz="2400">
                  <a:solidFill>
                    <a:schemeClr val="tx1"/>
                  </a:solidFill>
                  <a:latin typeface="Times New Roman" pitchFamily="18" charset="0"/>
                </a:defRPr>
              </a:lvl5pPr>
              <a:lvl6pPr marL="2193925" defTabSz="825500" eaLnBrk="0" fontAlgn="base" hangingPunct="0">
                <a:spcBef>
                  <a:spcPct val="0"/>
                </a:spcBef>
                <a:spcAft>
                  <a:spcPct val="0"/>
                </a:spcAft>
                <a:defRPr sz="2400">
                  <a:solidFill>
                    <a:schemeClr val="tx1"/>
                  </a:solidFill>
                  <a:latin typeface="Times New Roman" pitchFamily="18" charset="0"/>
                </a:defRPr>
              </a:lvl6pPr>
              <a:lvl7pPr marL="2651125" defTabSz="825500" eaLnBrk="0" fontAlgn="base" hangingPunct="0">
                <a:spcBef>
                  <a:spcPct val="0"/>
                </a:spcBef>
                <a:spcAft>
                  <a:spcPct val="0"/>
                </a:spcAft>
                <a:defRPr sz="2400">
                  <a:solidFill>
                    <a:schemeClr val="tx1"/>
                  </a:solidFill>
                  <a:latin typeface="Times New Roman" pitchFamily="18" charset="0"/>
                </a:defRPr>
              </a:lvl7pPr>
              <a:lvl8pPr marL="3108325" defTabSz="825500" eaLnBrk="0" fontAlgn="base" hangingPunct="0">
                <a:spcBef>
                  <a:spcPct val="0"/>
                </a:spcBef>
                <a:spcAft>
                  <a:spcPct val="0"/>
                </a:spcAft>
                <a:defRPr sz="2400">
                  <a:solidFill>
                    <a:schemeClr val="tx1"/>
                  </a:solidFill>
                  <a:latin typeface="Times New Roman" pitchFamily="18" charset="0"/>
                </a:defRPr>
              </a:lvl8pPr>
              <a:lvl9pPr marL="3565525" defTabSz="825500" eaLnBrk="0" fontAlgn="base" hangingPunct="0">
                <a:spcBef>
                  <a:spcPct val="0"/>
                </a:spcBef>
                <a:spcAft>
                  <a:spcPct val="0"/>
                </a:spcAft>
                <a:defRPr sz="2400">
                  <a:solidFill>
                    <a:schemeClr val="tx1"/>
                  </a:solidFill>
                  <a:latin typeface="Times New Roman" pitchFamily="18" charset="0"/>
                </a:defRPr>
              </a:lvl9pPr>
            </a:lstStyle>
            <a:p>
              <a:pPr algn="ctr">
                <a:lnSpc>
                  <a:spcPct val="85000"/>
                </a:lnSpc>
              </a:pPr>
              <a:r>
                <a:rPr lang="en-US" altLang="en-US" sz="1700">
                  <a:latin typeface="Arial" charset="0"/>
                </a:rPr>
                <a:t>4th</a:t>
              </a:r>
            </a:p>
            <a:p>
              <a:pPr algn="ctr">
                <a:lnSpc>
                  <a:spcPct val="85000"/>
                </a:lnSpc>
              </a:pPr>
              <a:r>
                <a:rPr lang="en-US" altLang="en-US" sz="1700">
                  <a:latin typeface="Arial" charset="0"/>
                </a:rPr>
                <a:t>functional</a:t>
              </a:r>
            </a:p>
            <a:p>
              <a:pPr algn="ctr">
                <a:lnSpc>
                  <a:spcPct val="85000"/>
                </a:lnSpc>
              </a:pPr>
              <a:r>
                <a:rPr lang="en-US" altLang="en-US" sz="1700">
                  <a:latin typeface="Arial" charset="0"/>
                </a:rPr>
                <a:t>enhancement</a:t>
              </a:r>
            </a:p>
          </p:txBody>
        </p:sp>
        <p:sp>
          <p:nvSpPr>
            <p:cNvPr id="47113" name="Rectangle 9"/>
            <p:cNvSpPr>
              <a:spLocks noChangeArrowheads="1"/>
            </p:cNvSpPr>
            <p:nvPr/>
          </p:nvSpPr>
          <p:spPr bwMode="blackWhite">
            <a:xfrm>
              <a:off x="2986" y="2669"/>
              <a:ext cx="1161" cy="614"/>
            </a:xfrm>
            <a:prstGeom prst="rect">
              <a:avLst/>
            </a:prstGeom>
            <a:noFill/>
            <a:ln w="25400">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312" tIns="44450" rIns="87312" bIns="44450" anchor="ctr"/>
            <a:lstStyle>
              <a:lvl1pPr defTabSz="825500" eaLnBrk="0" hangingPunct="0">
                <a:defRPr sz="2400">
                  <a:solidFill>
                    <a:schemeClr val="tx1"/>
                  </a:solidFill>
                  <a:latin typeface="Times New Roman" pitchFamily="18" charset="0"/>
                </a:defRPr>
              </a:lvl1pPr>
              <a:lvl2pPr marL="434975" defTabSz="825500" eaLnBrk="0" hangingPunct="0">
                <a:defRPr sz="2400">
                  <a:solidFill>
                    <a:schemeClr val="tx1"/>
                  </a:solidFill>
                  <a:latin typeface="Times New Roman" pitchFamily="18" charset="0"/>
                </a:defRPr>
              </a:lvl2pPr>
              <a:lvl3pPr marL="868363" defTabSz="825500" eaLnBrk="0" hangingPunct="0">
                <a:defRPr sz="2400">
                  <a:solidFill>
                    <a:schemeClr val="tx1"/>
                  </a:solidFill>
                  <a:latin typeface="Times New Roman" pitchFamily="18" charset="0"/>
                </a:defRPr>
              </a:lvl3pPr>
              <a:lvl4pPr marL="1303338" defTabSz="825500" eaLnBrk="0" hangingPunct="0">
                <a:defRPr sz="2400">
                  <a:solidFill>
                    <a:schemeClr val="tx1"/>
                  </a:solidFill>
                  <a:latin typeface="Times New Roman" pitchFamily="18" charset="0"/>
                </a:defRPr>
              </a:lvl4pPr>
              <a:lvl5pPr marL="1736725" defTabSz="825500" eaLnBrk="0" hangingPunct="0">
                <a:defRPr sz="2400">
                  <a:solidFill>
                    <a:schemeClr val="tx1"/>
                  </a:solidFill>
                  <a:latin typeface="Times New Roman" pitchFamily="18" charset="0"/>
                </a:defRPr>
              </a:lvl5pPr>
              <a:lvl6pPr marL="2193925" defTabSz="825500" eaLnBrk="0" fontAlgn="base" hangingPunct="0">
                <a:spcBef>
                  <a:spcPct val="0"/>
                </a:spcBef>
                <a:spcAft>
                  <a:spcPct val="0"/>
                </a:spcAft>
                <a:defRPr sz="2400">
                  <a:solidFill>
                    <a:schemeClr val="tx1"/>
                  </a:solidFill>
                  <a:latin typeface="Times New Roman" pitchFamily="18" charset="0"/>
                </a:defRPr>
              </a:lvl6pPr>
              <a:lvl7pPr marL="2651125" defTabSz="825500" eaLnBrk="0" fontAlgn="base" hangingPunct="0">
                <a:spcBef>
                  <a:spcPct val="0"/>
                </a:spcBef>
                <a:spcAft>
                  <a:spcPct val="0"/>
                </a:spcAft>
                <a:defRPr sz="2400">
                  <a:solidFill>
                    <a:schemeClr val="tx1"/>
                  </a:solidFill>
                  <a:latin typeface="Times New Roman" pitchFamily="18" charset="0"/>
                </a:defRPr>
              </a:lvl7pPr>
              <a:lvl8pPr marL="3108325" defTabSz="825500" eaLnBrk="0" fontAlgn="base" hangingPunct="0">
                <a:spcBef>
                  <a:spcPct val="0"/>
                </a:spcBef>
                <a:spcAft>
                  <a:spcPct val="0"/>
                </a:spcAft>
                <a:defRPr sz="2400">
                  <a:solidFill>
                    <a:schemeClr val="tx1"/>
                  </a:solidFill>
                  <a:latin typeface="Times New Roman" pitchFamily="18" charset="0"/>
                </a:defRPr>
              </a:lvl8pPr>
              <a:lvl9pPr marL="3565525" defTabSz="825500" eaLnBrk="0" fontAlgn="base" hangingPunct="0">
                <a:spcBef>
                  <a:spcPct val="0"/>
                </a:spcBef>
                <a:spcAft>
                  <a:spcPct val="0"/>
                </a:spcAft>
                <a:defRPr sz="2400">
                  <a:solidFill>
                    <a:schemeClr val="tx1"/>
                  </a:solidFill>
                  <a:latin typeface="Times New Roman" pitchFamily="18" charset="0"/>
                </a:defRPr>
              </a:lvl9pPr>
            </a:lstStyle>
            <a:p>
              <a:pPr algn="ctr">
                <a:lnSpc>
                  <a:spcPct val="85000"/>
                </a:lnSpc>
              </a:pPr>
              <a:r>
                <a:rPr lang="en-US" altLang="en-US" sz="1700">
                  <a:latin typeface="Arial" charset="0"/>
                </a:rPr>
                <a:t>2nd</a:t>
              </a:r>
            </a:p>
            <a:p>
              <a:pPr algn="ctr">
                <a:lnSpc>
                  <a:spcPct val="85000"/>
                </a:lnSpc>
              </a:pPr>
              <a:r>
                <a:rPr lang="en-US" altLang="en-US" sz="1700">
                  <a:latin typeface="Arial" charset="0"/>
                </a:rPr>
                <a:t>functional</a:t>
              </a:r>
            </a:p>
            <a:p>
              <a:pPr algn="ctr">
                <a:lnSpc>
                  <a:spcPct val="85000"/>
                </a:lnSpc>
              </a:pPr>
              <a:r>
                <a:rPr lang="en-US" altLang="en-US" sz="1700">
                  <a:latin typeface="Arial" charset="0"/>
                </a:rPr>
                <a:t>enhancement</a:t>
              </a:r>
            </a:p>
          </p:txBody>
        </p:sp>
        <p:sp>
          <p:nvSpPr>
            <p:cNvPr id="47114" name="Rectangle 10"/>
            <p:cNvSpPr>
              <a:spLocks noChangeArrowheads="1"/>
            </p:cNvSpPr>
            <p:nvPr/>
          </p:nvSpPr>
          <p:spPr bwMode="blackWhite">
            <a:xfrm>
              <a:off x="2986" y="1182"/>
              <a:ext cx="1161" cy="614"/>
            </a:xfrm>
            <a:prstGeom prst="rect">
              <a:avLst/>
            </a:prstGeom>
            <a:noFill/>
            <a:ln w="25400">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312" tIns="44450" rIns="87312" bIns="44450" anchor="ctr"/>
            <a:lstStyle>
              <a:lvl1pPr defTabSz="825500" eaLnBrk="0" hangingPunct="0">
                <a:defRPr sz="2400">
                  <a:solidFill>
                    <a:schemeClr val="tx1"/>
                  </a:solidFill>
                  <a:latin typeface="Times New Roman" pitchFamily="18" charset="0"/>
                </a:defRPr>
              </a:lvl1pPr>
              <a:lvl2pPr marL="434975" defTabSz="825500" eaLnBrk="0" hangingPunct="0">
                <a:defRPr sz="2400">
                  <a:solidFill>
                    <a:schemeClr val="tx1"/>
                  </a:solidFill>
                  <a:latin typeface="Times New Roman" pitchFamily="18" charset="0"/>
                </a:defRPr>
              </a:lvl2pPr>
              <a:lvl3pPr marL="868363" defTabSz="825500" eaLnBrk="0" hangingPunct="0">
                <a:defRPr sz="2400">
                  <a:solidFill>
                    <a:schemeClr val="tx1"/>
                  </a:solidFill>
                  <a:latin typeface="Times New Roman" pitchFamily="18" charset="0"/>
                </a:defRPr>
              </a:lvl3pPr>
              <a:lvl4pPr marL="1303338" defTabSz="825500" eaLnBrk="0" hangingPunct="0">
                <a:defRPr sz="2400">
                  <a:solidFill>
                    <a:schemeClr val="tx1"/>
                  </a:solidFill>
                  <a:latin typeface="Times New Roman" pitchFamily="18" charset="0"/>
                </a:defRPr>
              </a:lvl4pPr>
              <a:lvl5pPr marL="1736725" defTabSz="825500" eaLnBrk="0" hangingPunct="0">
                <a:defRPr sz="2400">
                  <a:solidFill>
                    <a:schemeClr val="tx1"/>
                  </a:solidFill>
                  <a:latin typeface="Times New Roman" pitchFamily="18" charset="0"/>
                </a:defRPr>
              </a:lvl5pPr>
              <a:lvl6pPr marL="2193925" defTabSz="825500" eaLnBrk="0" fontAlgn="base" hangingPunct="0">
                <a:spcBef>
                  <a:spcPct val="0"/>
                </a:spcBef>
                <a:spcAft>
                  <a:spcPct val="0"/>
                </a:spcAft>
                <a:defRPr sz="2400">
                  <a:solidFill>
                    <a:schemeClr val="tx1"/>
                  </a:solidFill>
                  <a:latin typeface="Times New Roman" pitchFamily="18" charset="0"/>
                </a:defRPr>
              </a:lvl6pPr>
              <a:lvl7pPr marL="2651125" defTabSz="825500" eaLnBrk="0" fontAlgn="base" hangingPunct="0">
                <a:spcBef>
                  <a:spcPct val="0"/>
                </a:spcBef>
                <a:spcAft>
                  <a:spcPct val="0"/>
                </a:spcAft>
                <a:defRPr sz="2400">
                  <a:solidFill>
                    <a:schemeClr val="tx1"/>
                  </a:solidFill>
                  <a:latin typeface="Times New Roman" pitchFamily="18" charset="0"/>
                </a:defRPr>
              </a:lvl7pPr>
              <a:lvl8pPr marL="3108325" defTabSz="825500" eaLnBrk="0" fontAlgn="base" hangingPunct="0">
                <a:spcBef>
                  <a:spcPct val="0"/>
                </a:spcBef>
                <a:spcAft>
                  <a:spcPct val="0"/>
                </a:spcAft>
                <a:defRPr sz="2400">
                  <a:solidFill>
                    <a:schemeClr val="tx1"/>
                  </a:solidFill>
                  <a:latin typeface="Times New Roman" pitchFamily="18" charset="0"/>
                </a:defRPr>
              </a:lvl8pPr>
              <a:lvl9pPr marL="3565525" defTabSz="825500" eaLnBrk="0" fontAlgn="base" hangingPunct="0">
                <a:spcBef>
                  <a:spcPct val="0"/>
                </a:spcBef>
                <a:spcAft>
                  <a:spcPct val="0"/>
                </a:spcAft>
                <a:defRPr sz="2400">
                  <a:solidFill>
                    <a:schemeClr val="tx1"/>
                  </a:solidFill>
                  <a:latin typeface="Times New Roman" pitchFamily="18" charset="0"/>
                </a:defRPr>
              </a:lvl9pPr>
            </a:lstStyle>
            <a:p>
              <a:pPr algn="ctr">
                <a:lnSpc>
                  <a:spcPct val="85000"/>
                </a:lnSpc>
              </a:pPr>
              <a:r>
                <a:rPr lang="en-US" altLang="en-US" sz="1700">
                  <a:latin typeface="Arial" charset="0"/>
                </a:rPr>
                <a:t>3rd</a:t>
              </a:r>
            </a:p>
            <a:p>
              <a:pPr algn="ctr">
                <a:lnSpc>
                  <a:spcPct val="85000"/>
                </a:lnSpc>
              </a:pPr>
              <a:r>
                <a:rPr lang="en-US" altLang="en-US" sz="1700">
                  <a:latin typeface="Arial" charset="0"/>
                </a:rPr>
                <a:t>functional</a:t>
              </a:r>
            </a:p>
            <a:p>
              <a:pPr algn="ctr">
                <a:lnSpc>
                  <a:spcPct val="85000"/>
                </a:lnSpc>
              </a:pPr>
              <a:r>
                <a:rPr lang="en-US" altLang="en-US" sz="1700">
                  <a:latin typeface="Arial" charset="0"/>
                </a:rPr>
                <a:t>enhancement</a:t>
              </a:r>
            </a:p>
          </p:txBody>
        </p:sp>
        <p:sp>
          <p:nvSpPr>
            <p:cNvPr id="47115" name="Oval 11"/>
            <p:cNvSpPr>
              <a:spLocks noChangeArrowheads="1"/>
            </p:cNvSpPr>
            <p:nvPr/>
          </p:nvSpPr>
          <p:spPr bwMode="blackWhite">
            <a:xfrm>
              <a:off x="1729" y="1844"/>
              <a:ext cx="1481" cy="789"/>
            </a:xfrm>
            <a:prstGeom prst="ellipse">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312" tIns="44450" rIns="87312" bIns="44450" anchor="ctr"/>
            <a:lstStyle>
              <a:lvl1pPr defTabSz="825500" eaLnBrk="0" hangingPunct="0">
                <a:defRPr sz="2400">
                  <a:solidFill>
                    <a:schemeClr val="tx1"/>
                  </a:solidFill>
                  <a:latin typeface="Times New Roman" pitchFamily="18" charset="0"/>
                </a:defRPr>
              </a:lvl1pPr>
              <a:lvl2pPr marL="434975" defTabSz="825500" eaLnBrk="0" hangingPunct="0">
                <a:defRPr sz="2400">
                  <a:solidFill>
                    <a:schemeClr val="tx1"/>
                  </a:solidFill>
                  <a:latin typeface="Times New Roman" pitchFamily="18" charset="0"/>
                </a:defRPr>
              </a:lvl2pPr>
              <a:lvl3pPr marL="868363" defTabSz="825500" eaLnBrk="0" hangingPunct="0">
                <a:defRPr sz="2400">
                  <a:solidFill>
                    <a:schemeClr val="tx1"/>
                  </a:solidFill>
                  <a:latin typeface="Times New Roman" pitchFamily="18" charset="0"/>
                </a:defRPr>
              </a:lvl3pPr>
              <a:lvl4pPr marL="1303338" defTabSz="825500" eaLnBrk="0" hangingPunct="0">
                <a:defRPr sz="2400">
                  <a:solidFill>
                    <a:schemeClr val="tx1"/>
                  </a:solidFill>
                  <a:latin typeface="Times New Roman" pitchFamily="18" charset="0"/>
                </a:defRPr>
              </a:lvl4pPr>
              <a:lvl5pPr marL="1736725" defTabSz="825500" eaLnBrk="0" hangingPunct="0">
                <a:defRPr sz="2400">
                  <a:solidFill>
                    <a:schemeClr val="tx1"/>
                  </a:solidFill>
                  <a:latin typeface="Times New Roman" pitchFamily="18" charset="0"/>
                </a:defRPr>
              </a:lvl5pPr>
              <a:lvl6pPr marL="2193925" defTabSz="825500" eaLnBrk="0" fontAlgn="base" hangingPunct="0">
                <a:spcBef>
                  <a:spcPct val="0"/>
                </a:spcBef>
                <a:spcAft>
                  <a:spcPct val="0"/>
                </a:spcAft>
                <a:defRPr sz="2400">
                  <a:solidFill>
                    <a:schemeClr val="tx1"/>
                  </a:solidFill>
                  <a:latin typeface="Times New Roman" pitchFamily="18" charset="0"/>
                </a:defRPr>
              </a:lvl6pPr>
              <a:lvl7pPr marL="2651125" defTabSz="825500" eaLnBrk="0" fontAlgn="base" hangingPunct="0">
                <a:spcBef>
                  <a:spcPct val="0"/>
                </a:spcBef>
                <a:spcAft>
                  <a:spcPct val="0"/>
                </a:spcAft>
                <a:defRPr sz="2400">
                  <a:solidFill>
                    <a:schemeClr val="tx1"/>
                  </a:solidFill>
                  <a:latin typeface="Times New Roman" pitchFamily="18" charset="0"/>
                </a:defRPr>
              </a:lvl7pPr>
              <a:lvl8pPr marL="3108325" defTabSz="825500" eaLnBrk="0" fontAlgn="base" hangingPunct="0">
                <a:spcBef>
                  <a:spcPct val="0"/>
                </a:spcBef>
                <a:spcAft>
                  <a:spcPct val="0"/>
                </a:spcAft>
                <a:defRPr sz="2400">
                  <a:solidFill>
                    <a:schemeClr val="tx1"/>
                  </a:solidFill>
                  <a:latin typeface="Times New Roman" pitchFamily="18" charset="0"/>
                </a:defRPr>
              </a:lvl8pPr>
              <a:lvl9pPr marL="3565525" defTabSz="825500" eaLnBrk="0" fontAlgn="base" hangingPunct="0">
                <a:spcBef>
                  <a:spcPct val="0"/>
                </a:spcBef>
                <a:spcAft>
                  <a:spcPct val="0"/>
                </a:spcAft>
                <a:defRPr sz="2400">
                  <a:solidFill>
                    <a:schemeClr val="tx1"/>
                  </a:solidFill>
                  <a:latin typeface="Times New Roman" pitchFamily="18" charset="0"/>
                </a:defRPr>
              </a:lvl9pPr>
            </a:lstStyle>
            <a:p>
              <a:pPr algn="ctr">
                <a:lnSpc>
                  <a:spcPct val="85000"/>
                </a:lnSpc>
              </a:pPr>
              <a:r>
                <a:rPr lang="en-US" altLang="en-US" sz="1700" dirty="0">
                  <a:solidFill>
                    <a:schemeClr val="bg1"/>
                  </a:solidFill>
                  <a:latin typeface="Arial" charset="0"/>
                </a:rPr>
                <a:t>Core system</a:t>
              </a:r>
            </a:p>
          </p:txBody>
        </p:sp>
        <p:sp>
          <p:nvSpPr>
            <p:cNvPr id="47116" name="Rectangle 12"/>
            <p:cNvSpPr>
              <a:spLocks noChangeArrowheads="1"/>
            </p:cNvSpPr>
            <p:nvPr/>
          </p:nvSpPr>
          <p:spPr bwMode="blackWhite">
            <a:xfrm>
              <a:off x="729" y="1182"/>
              <a:ext cx="1161" cy="614"/>
            </a:xfrm>
            <a:prstGeom prst="rect">
              <a:avLst/>
            </a:prstGeom>
            <a:noFill/>
            <a:ln w="25400">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7312" tIns="44450" rIns="87312" bIns="44450" anchor="ctr"/>
            <a:lstStyle>
              <a:lvl1pPr defTabSz="825500" eaLnBrk="0" hangingPunct="0">
                <a:defRPr sz="2400">
                  <a:solidFill>
                    <a:schemeClr val="tx1"/>
                  </a:solidFill>
                  <a:latin typeface="Times New Roman" pitchFamily="18" charset="0"/>
                </a:defRPr>
              </a:lvl1pPr>
              <a:lvl2pPr marL="434975" defTabSz="825500" eaLnBrk="0" hangingPunct="0">
                <a:defRPr sz="2400">
                  <a:solidFill>
                    <a:schemeClr val="tx1"/>
                  </a:solidFill>
                  <a:latin typeface="Times New Roman" pitchFamily="18" charset="0"/>
                </a:defRPr>
              </a:lvl2pPr>
              <a:lvl3pPr marL="868363" defTabSz="825500" eaLnBrk="0" hangingPunct="0">
                <a:defRPr sz="2400">
                  <a:solidFill>
                    <a:schemeClr val="tx1"/>
                  </a:solidFill>
                  <a:latin typeface="Times New Roman" pitchFamily="18" charset="0"/>
                </a:defRPr>
              </a:lvl3pPr>
              <a:lvl4pPr marL="1303338" defTabSz="825500" eaLnBrk="0" hangingPunct="0">
                <a:defRPr sz="2400">
                  <a:solidFill>
                    <a:schemeClr val="tx1"/>
                  </a:solidFill>
                  <a:latin typeface="Times New Roman" pitchFamily="18" charset="0"/>
                </a:defRPr>
              </a:lvl4pPr>
              <a:lvl5pPr marL="1736725" defTabSz="825500" eaLnBrk="0" hangingPunct="0">
                <a:defRPr sz="2400">
                  <a:solidFill>
                    <a:schemeClr val="tx1"/>
                  </a:solidFill>
                  <a:latin typeface="Times New Roman" pitchFamily="18" charset="0"/>
                </a:defRPr>
              </a:lvl5pPr>
              <a:lvl6pPr marL="2193925" defTabSz="825500" eaLnBrk="0" fontAlgn="base" hangingPunct="0">
                <a:spcBef>
                  <a:spcPct val="0"/>
                </a:spcBef>
                <a:spcAft>
                  <a:spcPct val="0"/>
                </a:spcAft>
                <a:defRPr sz="2400">
                  <a:solidFill>
                    <a:schemeClr val="tx1"/>
                  </a:solidFill>
                  <a:latin typeface="Times New Roman" pitchFamily="18" charset="0"/>
                </a:defRPr>
              </a:lvl6pPr>
              <a:lvl7pPr marL="2651125" defTabSz="825500" eaLnBrk="0" fontAlgn="base" hangingPunct="0">
                <a:spcBef>
                  <a:spcPct val="0"/>
                </a:spcBef>
                <a:spcAft>
                  <a:spcPct val="0"/>
                </a:spcAft>
                <a:defRPr sz="2400">
                  <a:solidFill>
                    <a:schemeClr val="tx1"/>
                  </a:solidFill>
                  <a:latin typeface="Times New Roman" pitchFamily="18" charset="0"/>
                </a:defRPr>
              </a:lvl7pPr>
              <a:lvl8pPr marL="3108325" defTabSz="825500" eaLnBrk="0" fontAlgn="base" hangingPunct="0">
                <a:spcBef>
                  <a:spcPct val="0"/>
                </a:spcBef>
                <a:spcAft>
                  <a:spcPct val="0"/>
                </a:spcAft>
                <a:defRPr sz="2400">
                  <a:solidFill>
                    <a:schemeClr val="tx1"/>
                  </a:solidFill>
                  <a:latin typeface="Times New Roman" pitchFamily="18" charset="0"/>
                </a:defRPr>
              </a:lvl8pPr>
              <a:lvl9pPr marL="3565525" defTabSz="825500" eaLnBrk="0" fontAlgn="base" hangingPunct="0">
                <a:spcBef>
                  <a:spcPct val="0"/>
                </a:spcBef>
                <a:spcAft>
                  <a:spcPct val="0"/>
                </a:spcAft>
                <a:defRPr sz="2400">
                  <a:solidFill>
                    <a:schemeClr val="tx1"/>
                  </a:solidFill>
                  <a:latin typeface="Times New Roman" pitchFamily="18" charset="0"/>
                </a:defRPr>
              </a:lvl9pPr>
            </a:lstStyle>
            <a:p>
              <a:pPr algn="ctr">
                <a:lnSpc>
                  <a:spcPct val="85000"/>
                </a:lnSpc>
              </a:pPr>
              <a:r>
                <a:rPr lang="en-US" altLang="en-US" sz="1700">
                  <a:latin typeface="Arial" charset="0"/>
                </a:rPr>
                <a:t>1st</a:t>
              </a:r>
            </a:p>
            <a:p>
              <a:pPr algn="ctr">
                <a:lnSpc>
                  <a:spcPct val="85000"/>
                </a:lnSpc>
              </a:pPr>
              <a:r>
                <a:rPr lang="en-US" altLang="en-US" sz="1700">
                  <a:latin typeface="Arial" charset="0"/>
                </a:rPr>
                <a:t>functional</a:t>
              </a:r>
            </a:p>
            <a:p>
              <a:pPr algn="ctr">
                <a:lnSpc>
                  <a:spcPct val="85000"/>
                </a:lnSpc>
              </a:pPr>
              <a:r>
                <a:rPr lang="en-US" altLang="en-US" sz="1700">
                  <a:latin typeface="Arial" charset="0"/>
                </a:rPr>
                <a:t>enhancement</a:t>
              </a:r>
            </a:p>
          </p:txBody>
        </p:sp>
      </p:grpSp>
    </p:spTree>
    <p:extLst>
      <p:ext uri="{BB962C8B-B14F-4D97-AF65-F5344CB8AC3E}">
        <p14:creationId xmlns:p14="http://schemas.microsoft.com/office/powerpoint/2010/main" val="359646067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noFill/>
          <a:ln/>
        </p:spPr>
        <p:txBody>
          <a:bodyPr/>
          <a:lstStyle/>
          <a:p>
            <a:pPr eaLnBrk="0" hangingPunct="0">
              <a:lnSpc>
                <a:spcPct val="90000"/>
              </a:lnSpc>
            </a:pPr>
            <a:r>
              <a:rPr lang="en-US" altLang="en-US" dirty="0" smtClean="0"/>
              <a:t>Performance Attribute-Driven Enhancement</a:t>
            </a:r>
            <a:endParaRPr lang="en-US" altLang="en-US" dirty="0"/>
          </a:p>
        </p:txBody>
      </p:sp>
      <p:sp>
        <p:nvSpPr>
          <p:cNvPr id="49155" name="Rectangle 3"/>
          <p:cNvSpPr>
            <a:spLocks noChangeArrowheads="1"/>
          </p:cNvSpPr>
          <p:nvPr/>
        </p:nvSpPr>
        <p:spPr bwMode="auto">
          <a:xfrm>
            <a:off x="4720952" y="1179584"/>
            <a:ext cx="4085118" cy="4845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3188" tIns="52388" rIns="103188" bIns="52388">
            <a:spAutoFit/>
          </a:bodyP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r>
              <a:rPr lang="en-US" altLang="en-US" sz="2200" dirty="0">
                <a:latin typeface="Arial" charset="0"/>
              </a:rPr>
              <a:t>In </a:t>
            </a:r>
            <a:r>
              <a:rPr lang="en-US" altLang="en-US" sz="2200" dirty="0" smtClean="0">
                <a:latin typeface="Arial" charset="0"/>
              </a:rPr>
              <a:t>performance attribute-led </a:t>
            </a:r>
            <a:r>
              <a:rPr lang="en-US" altLang="en-US" sz="2200" dirty="0">
                <a:latin typeface="Arial" charset="0"/>
              </a:rPr>
              <a:t>enhancement</a:t>
            </a:r>
            <a:r>
              <a:rPr lang="en-US" altLang="en-US" sz="2200" dirty="0" smtClean="0">
                <a:latin typeface="Arial" charset="0"/>
              </a:rPr>
              <a:t>, the key quality attributes (e.g., high performance) are </a:t>
            </a:r>
            <a:r>
              <a:rPr lang="en-US" altLang="en-US" sz="2200" dirty="0">
                <a:latin typeface="Arial" charset="0"/>
              </a:rPr>
              <a:t>built first, debugged, and measured.  </a:t>
            </a:r>
          </a:p>
          <a:p>
            <a:endParaRPr lang="en-US" altLang="en-US" sz="2200" dirty="0">
              <a:latin typeface="Arial" charset="0"/>
            </a:endParaRPr>
          </a:p>
          <a:p>
            <a:r>
              <a:rPr lang="en-US" altLang="en-US" sz="2200" dirty="0">
                <a:latin typeface="Arial" charset="0"/>
              </a:rPr>
              <a:t>When </a:t>
            </a:r>
            <a:r>
              <a:rPr lang="en-US" altLang="en-US" sz="2200" dirty="0" smtClean="0">
                <a:latin typeface="Arial" charset="0"/>
              </a:rPr>
              <a:t>their </a:t>
            </a:r>
            <a:r>
              <a:rPr lang="en-US" altLang="en-US" sz="2200" dirty="0">
                <a:latin typeface="Arial" charset="0"/>
              </a:rPr>
              <a:t>performance is </a:t>
            </a:r>
            <a:r>
              <a:rPr lang="en-US" altLang="en-US" sz="2200" dirty="0" smtClean="0">
                <a:latin typeface="Arial" charset="0"/>
              </a:rPr>
              <a:t>suitable</a:t>
            </a:r>
            <a:r>
              <a:rPr lang="en-US" altLang="en-US" sz="2200" dirty="0">
                <a:latin typeface="Arial" charset="0"/>
              </a:rPr>
              <a:t>, functional </a:t>
            </a:r>
            <a:r>
              <a:rPr lang="en-US" altLang="en-US" sz="2200" dirty="0" smtClean="0">
                <a:latin typeface="Arial" charset="0"/>
              </a:rPr>
              <a:t>enhancements </a:t>
            </a:r>
            <a:r>
              <a:rPr lang="en-US" altLang="en-US" sz="2200" dirty="0">
                <a:latin typeface="Arial" charset="0"/>
              </a:rPr>
              <a:t>are made.</a:t>
            </a:r>
          </a:p>
          <a:p>
            <a:endParaRPr lang="en-US" altLang="en-US" sz="2200" dirty="0">
              <a:latin typeface="Arial" charset="0"/>
            </a:endParaRPr>
          </a:p>
          <a:p>
            <a:r>
              <a:rPr lang="en-US" altLang="en-US" sz="2200" dirty="0">
                <a:latin typeface="Arial" charset="0"/>
              </a:rPr>
              <a:t>Each enhancement </a:t>
            </a:r>
            <a:r>
              <a:rPr lang="en-US" altLang="en-US" sz="2200" dirty="0" smtClean="0">
                <a:latin typeface="Arial" charset="0"/>
              </a:rPr>
              <a:t>is measured </a:t>
            </a:r>
            <a:r>
              <a:rPr lang="en-US" altLang="en-US" sz="2200" dirty="0">
                <a:latin typeface="Arial" charset="0"/>
              </a:rPr>
              <a:t>to ensure </a:t>
            </a:r>
            <a:r>
              <a:rPr lang="en-US" altLang="en-US" sz="2200" dirty="0" smtClean="0">
                <a:latin typeface="Arial" charset="0"/>
              </a:rPr>
              <a:t>that performance attributes are still within specifications</a:t>
            </a:r>
            <a:r>
              <a:rPr lang="en-US" altLang="en-US" sz="2200" dirty="0">
                <a:latin typeface="Arial" charset="0"/>
              </a:rPr>
              <a:t>.</a:t>
            </a:r>
          </a:p>
        </p:txBody>
      </p:sp>
      <p:grpSp>
        <p:nvGrpSpPr>
          <p:cNvPr id="49181" name="Group 29"/>
          <p:cNvGrpSpPr>
            <a:grpSpLocks/>
          </p:cNvGrpSpPr>
          <p:nvPr/>
        </p:nvGrpSpPr>
        <p:grpSpPr bwMode="auto">
          <a:xfrm>
            <a:off x="387077" y="1304308"/>
            <a:ext cx="3862388" cy="4425950"/>
            <a:chOff x="632" y="1191"/>
            <a:chExt cx="2433" cy="2788"/>
          </a:xfrm>
        </p:grpSpPr>
        <p:sp>
          <p:nvSpPr>
            <p:cNvPr id="49156" name="Line 4"/>
            <p:cNvSpPr>
              <a:spLocks noChangeShapeType="1"/>
            </p:cNvSpPr>
            <p:nvPr/>
          </p:nvSpPr>
          <p:spPr bwMode="blackWhite">
            <a:xfrm>
              <a:off x="632" y="2440"/>
              <a:ext cx="320" cy="0"/>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57" name="Line 5"/>
            <p:cNvSpPr>
              <a:spLocks noChangeShapeType="1"/>
            </p:cNvSpPr>
            <p:nvPr/>
          </p:nvSpPr>
          <p:spPr bwMode="blackWhite">
            <a:xfrm flipV="1">
              <a:off x="1126" y="2077"/>
              <a:ext cx="155" cy="269"/>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58" name="Line 6"/>
            <p:cNvSpPr>
              <a:spLocks noChangeShapeType="1"/>
            </p:cNvSpPr>
            <p:nvPr/>
          </p:nvSpPr>
          <p:spPr bwMode="blackWhite">
            <a:xfrm>
              <a:off x="1989" y="1755"/>
              <a:ext cx="320" cy="158"/>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59" name="Line 7"/>
            <p:cNvSpPr>
              <a:spLocks noChangeShapeType="1"/>
            </p:cNvSpPr>
            <p:nvPr/>
          </p:nvSpPr>
          <p:spPr bwMode="blackWhite">
            <a:xfrm flipH="1">
              <a:off x="2529" y="2575"/>
              <a:ext cx="94" cy="310"/>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60" name="Line 8"/>
            <p:cNvSpPr>
              <a:spLocks noChangeShapeType="1"/>
            </p:cNvSpPr>
            <p:nvPr/>
          </p:nvSpPr>
          <p:spPr bwMode="blackWhite">
            <a:xfrm flipH="1" flipV="1">
              <a:off x="1349" y="3019"/>
              <a:ext cx="361" cy="137"/>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61" name="Rectangle 9"/>
            <p:cNvSpPr>
              <a:spLocks noChangeArrowheads="1"/>
            </p:cNvSpPr>
            <p:nvPr/>
          </p:nvSpPr>
          <p:spPr bwMode="blackWhite">
            <a:xfrm>
              <a:off x="729" y="1191"/>
              <a:ext cx="750" cy="314"/>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sz="1200" dirty="0">
                  <a:solidFill>
                    <a:schemeClr val="bg1"/>
                  </a:solidFill>
                  <a:latin typeface="Arial" panose="020B0604020202020204" pitchFamily="34" charset="0"/>
                  <a:cs typeface="Arial" panose="020B0604020202020204" pitchFamily="34" charset="0"/>
                </a:rPr>
                <a:t>1st</a:t>
              </a:r>
            </a:p>
            <a:p>
              <a:pPr algn="ctr" eaLnBrk="0" hangingPunct="0">
                <a:lnSpc>
                  <a:spcPct val="90000"/>
                </a:lnSpc>
              </a:pPr>
              <a:r>
                <a:rPr lang="en-US" altLang="en-US" sz="1200" dirty="0">
                  <a:solidFill>
                    <a:schemeClr val="bg1"/>
                  </a:solidFill>
                  <a:latin typeface="Arial" panose="020B0604020202020204" pitchFamily="34" charset="0"/>
                  <a:cs typeface="Arial" panose="020B0604020202020204" pitchFamily="34" charset="0"/>
                </a:rPr>
                <a:t>enhancement</a:t>
              </a:r>
            </a:p>
          </p:txBody>
        </p:sp>
        <p:sp>
          <p:nvSpPr>
            <p:cNvPr id="49162" name="Rectangle 10"/>
            <p:cNvSpPr>
              <a:spLocks noChangeArrowheads="1"/>
            </p:cNvSpPr>
            <p:nvPr/>
          </p:nvSpPr>
          <p:spPr bwMode="blackWhite">
            <a:xfrm>
              <a:off x="1484" y="3665"/>
              <a:ext cx="750" cy="314"/>
            </a:xfrm>
            <a:prstGeom prst="rect">
              <a:avLst/>
            </a:prstGeom>
            <a:solidFill>
              <a:srgbClr val="4747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sz="1200" dirty="0">
                  <a:solidFill>
                    <a:schemeClr val="bg1"/>
                  </a:solidFill>
                  <a:latin typeface="Arial" panose="020B0604020202020204" pitchFamily="34" charset="0"/>
                  <a:cs typeface="Arial" panose="020B0604020202020204" pitchFamily="34" charset="0"/>
                </a:rPr>
                <a:t>2nd</a:t>
              </a:r>
            </a:p>
            <a:p>
              <a:pPr algn="ctr" eaLnBrk="0" hangingPunct="0">
                <a:lnSpc>
                  <a:spcPct val="90000"/>
                </a:lnSpc>
              </a:pPr>
              <a:r>
                <a:rPr lang="en-US" altLang="en-US" sz="1200" dirty="0">
                  <a:solidFill>
                    <a:schemeClr val="bg1"/>
                  </a:solidFill>
                  <a:latin typeface="Arial" panose="020B0604020202020204" pitchFamily="34" charset="0"/>
                  <a:cs typeface="Arial" panose="020B0604020202020204" pitchFamily="34" charset="0"/>
                </a:rPr>
                <a:t>enhancement</a:t>
              </a:r>
            </a:p>
          </p:txBody>
        </p:sp>
        <p:sp>
          <p:nvSpPr>
            <p:cNvPr id="49163" name="Rectangle 11"/>
            <p:cNvSpPr>
              <a:spLocks noChangeArrowheads="1"/>
            </p:cNvSpPr>
            <p:nvPr/>
          </p:nvSpPr>
          <p:spPr bwMode="blackWhite">
            <a:xfrm>
              <a:off x="1502" y="2221"/>
              <a:ext cx="750" cy="314"/>
            </a:xfrm>
            <a:prstGeom prst="rect">
              <a:avLst/>
            </a:prstGeom>
            <a:solidFill>
              <a:srgbClr val="6665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sz="1200" dirty="0">
                  <a:solidFill>
                    <a:schemeClr val="bg1"/>
                  </a:solidFill>
                  <a:latin typeface="Arial" panose="020B0604020202020204" pitchFamily="34" charset="0"/>
                  <a:cs typeface="Arial" panose="020B0604020202020204" pitchFamily="34" charset="0"/>
                </a:rPr>
                <a:t>3rd</a:t>
              </a:r>
            </a:p>
            <a:p>
              <a:pPr algn="ctr" eaLnBrk="0" hangingPunct="0">
                <a:lnSpc>
                  <a:spcPct val="90000"/>
                </a:lnSpc>
              </a:pPr>
              <a:r>
                <a:rPr lang="en-US" altLang="en-US" sz="1200" dirty="0">
                  <a:solidFill>
                    <a:schemeClr val="bg1"/>
                  </a:solidFill>
                  <a:latin typeface="Arial" panose="020B0604020202020204" pitchFamily="34" charset="0"/>
                  <a:cs typeface="Arial" panose="020B0604020202020204" pitchFamily="34" charset="0"/>
                </a:rPr>
                <a:t>enhancement</a:t>
              </a:r>
            </a:p>
          </p:txBody>
        </p:sp>
        <p:sp>
          <p:nvSpPr>
            <p:cNvPr id="49164" name="Rectangle 12"/>
            <p:cNvSpPr>
              <a:spLocks noChangeArrowheads="1"/>
            </p:cNvSpPr>
            <p:nvPr/>
          </p:nvSpPr>
          <p:spPr bwMode="blackWhite">
            <a:xfrm>
              <a:off x="2316" y="1191"/>
              <a:ext cx="749" cy="314"/>
            </a:xfrm>
            <a:prstGeom prst="rect">
              <a:avLst/>
            </a:prstGeom>
            <a:solidFill>
              <a:srgbClr val="8988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sz="1200" dirty="0">
                  <a:solidFill>
                    <a:schemeClr val="bg1"/>
                  </a:solidFill>
                  <a:latin typeface="Arial" panose="020B0604020202020204" pitchFamily="34" charset="0"/>
                  <a:cs typeface="Arial" panose="020B0604020202020204" pitchFamily="34" charset="0"/>
                </a:rPr>
                <a:t>4th</a:t>
              </a:r>
            </a:p>
            <a:p>
              <a:pPr algn="ctr" eaLnBrk="0" hangingPunct="0">
                <a:lnSpc>
                  <a:spcPct val="90000"/>
                </a:lnSpc>
              </a:pPr>
              <a:r>
                <a:rPr lang="en-US" altLang="en-US" sz="1200" dirty="0">
                  <a:solidFill>
                    <a:schemeClr val="bg1"/>
                  </a:solidFill>
                  <a:latin typeface="Arial" panose="020B0604020202020204" pitchFamily="34" charset="0"/>
                  <a:cs typeface="Arial" panose="020B0604020202020204" pitchFamily="34" charset="0"/>
                </a:rPr>
                <a:t>enhancement</a:t>
              </a:r>
            </a:p>
          </p:txBody>
        </p:sp>
        <p:sp>
          <p:nvSpPr>
            <p:cNvPr id="49165" name="Line 13"/>
            <p:cNvSpPr>
              <a:spLocks noChangeShapeType="1"/>
            </p:cNvSpPr>
            <p:nvPr/>
          </p:nvSpPr>
          <p:spPr bwMode="blackWhite">
            <a:xfrm>
              <a:off x="1094" y="1522"/>
              <a:ext cx="0" cy="806"/>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66" name="Line 14"/>
            <p:cNvSpPr>
              <a:spLocks noChangeShapeType="1"/>
            </p:cNvSpPr>
            <p:nvPr/>
          </p:nvSpPr>
          <p:spPr bwMode="blackWhite">
            <a:xfrm>
              <a:off x="2694" y="1512"/>
              <a:ext cx="0" cy="877"/>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67" name="Line 15"/>
            <p:cNvSpPr>
              <a:spLocks noChangeShapeType="1"/>
            </p:cNvSpPr>
            <p:nvPr/>
          </p:nvSpPr>
          <p:spPr bwMode="blackWhite">
            <a:xfrm flipH="1">
              <a:off x="1869" y="1863"/>
              <a:ext cx="1" cy="344"/>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68" name="Line 16"/>
            <p:cNvSpPr>
              <a:spLocks noChangeShapeType="1"/>
            </p:cNvSpPr>
            <p:nvPr/>
          </p:nvSpPr>
          <p:spPr bwMode="blackWhite">
            <a:xfrm>
              <a:off x="1868" y="3296"/>
              <a:ext cx="0" cy="351"/>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69" name="Line 17"/>
            <p:cNvSpPr>
              <a:spLocks noChangeShapeType="1"/>
            </p:cNvSpPr>
            <p:nvPr/>
          </p:nvSpPr>
          <p:spPr bwMode="blackWhite">
            <a:xfrm flipV="1">
              <a:off x="1390" y="1753"/>
              <a:ext cx="323" cy="138"/>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70" name="Line 18"/>
            <p:cNvSpPr>
              <a:spLocks noChangeShapeType="1"/>
            </p:cNvSpPr>
            <p:nvPr/>
          </p:nvSpPr>
          <p:spPr bwMode="blackWhite">
            <a:xfrm>
              <a:off x="2475" y="2079"/>
              <a:ext cx="212" cy="266"/>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71" name="Line 19"/>
            <p:cNvSpPr>
              <a:spLocks noChangeShapeType="1"/>
            </p:cNvSpPr>
            <p:nvPr/>
          </p:nvSpPr>
          <p:spPr bwMode="blackWhite">
            <a:xfrm flipH="1">
              <a:off x="2023" y="3051"/>
              <a:ext cx="286" cy="138"/>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72" name="Line 20"/>
            <p:cNvSpPr>
              <a:spLocks noChangeShapeType="1"/>
            </p:cNvSpPr>
            <p:nvPr/>
          </p:nvSpPr>
          <p:spPr bwMode="blackWhite">
            <a:xfrm flipH="1" flipV="1">
              <a:off x="1106" y="2533"/>
              <a:ext cx="175" cy="404"/>
            </a:xfrm>
            <a:prstGeom prst="line">
              <a:avLst/>
            </a:prstGeom>
            <a:noFill/>
            <a:ln w="25400">
              <a:solidFill>
                <a:schemeClr val="folHlink"/>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49173" name="Oval 21"/>
            <p:cNvSpPr>
              <a:spLocks noChangeArrowheads="1"/>
            </p:cNvSpPr>
            <p:nvPr/>
          </p:nvSpPr>
          <p:spPr bwMode="blackWhite">
            <a:xfrm>
              <a:off x="994" y="2346"/>
              <a:ext cx="227" cy="217"/>
            </a:xfrm>
            <a:prstGeom prst="ellipse">
              <a:avLst/>
            </a:prstGeom>
            <a:solidFill>
              <a:srgbClr val="4747B2"/>
            </a:solidFill>
            <a:ln w="25400">
              <a:solidFill>
                <a:schemeClr va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dirty="0">
                  <a:solidFill>
                    <a:schemeClr val="bg1"/>
                  </a:solidFill>
                  <a:latin typeface="Arial" panose="020B0604020202020204" pitchFamily="34" charset="0"/>
                  <a:cs typeface="Arial" panose="020B0604020202020204" pitchFamily="34" charset="0"/>
                </a:rPr>
                <a:t>a</a:t>
              </a:r>
            </a:p>
          </p:txBody>
        </p:sp>
        <p:sp>
          <p:nvSpPr>
            <p:cNvPr id="49174" name="Oval 22"/>
            <p:cNvSpPr>
              <a:spLocks noChangeArrowheads="1"/>
            </p:cNvSpPr>
            <p:nvPr/>
          </p:nvSpPr>
          <p:spPr bwMode="blackWhite">
            <a:xfrm>
              <a:off x="1202" y="1852"/>
              <a:ext cx="243" cy="233"/>
            </a:xfrm>
            <a:prstGeom prst="ellipse">
              <a:avLst/>
            </a:prstGeom>
            <a:solidFill>
              <a:srgbClr val="4747B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dirty="0">
                  <a:solidFill>
                    <a:schemeClr val="bg1"/>
                  </a:solidFill>
                  <a:latin typeface="Arial" panose="020B0604020202020204" pitchFamily="34" charset="0"/>
                  <a:cs typeface="Arial" panose="020B0604020202020204" pitchFamily="34" charset="0"/>
                </a:rPr>
                <a:t>b</a:t>
              </a:r>
            </a:p>
          </p:txBody>
        </p:sp>
        <p:sp>
          <p:nvSpPr>
            <p:cNvPr id="49175" name="Oval 23"/>
            <p:cNvSpPr>
              <a:spLocks noChangeArrowheads="1"/>
            </p:cNvSpPr>
            <p:nvPr/>
          </p:nvSpPr>
          <p:spPr bwMode="blackWhite">
            <a:xfrm>
              <a:off x="1750" y="1644"/>
              <a:ext cx="227" cy="217"/>
            </a:xfrm>
            <a:prstGeom prst="ellipse">
              <a:avLst/>
            </a:prstGeom>
            <a:solidFill>
              <a:srgbClr val="6665B2"/>
            </a:solidFill>
            <a:ln w="25400">
              <a:solidFill>
                <a:schemeClr va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dirty="0">
                  <a:solidFill>
                    <a:schemeClr val="bg1"/>
                  </a:solidFill>
                  <a:latin typeface="Arial" panose="020B0604020202020204" pitchFamily="34" charset="0"/>
                  <a:cs typeface="Arial" panose="020B0604020202020204" pitchFamily="34" charset="0"/>
                </a:rPr>
                <a:t>c</a:t>
              </a:r>
            </a:p>
          </p:txBody>
        </p:sp>
        <p:sp>
          <p:nvSpPr>
            <p:cNvPr id="49176" name="Oval 24"/>
            <p:cNvSpPr>
              <a:spLocks noChangeArrowheads="1"/>
            </p:cNvSpPr>
            <p:nvPr/>
          </p:nvSpPr>
          <p:spPr bwMode="blackWhite">
            <a:xfrm>
              <a:off x="2282" y="1852"/>
              <a:ext cx="243" cy="233"/>
            </a:xfrm>
            <a:prstGeom prst="ellipse">
              <a:avLst/>
            </a:prstGeom>
            <a:solidFill>
              <a:srgbClr val="4747B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dirty="0">
                  <a:solidFill>
                    <a:schemeClr val="bg1"/>
                  </a:solidFill>
                  <a:latin typeface="Arial" panose="020B0604020202020204" pitchFamily="34" charset="0"/>
                  <a:cs typeface="Arial" panose="020B0604020202020204" pitchFamily="34" charset="0"/>
                </a:rPr>
                <a:t>d</a:t>
              </a:r>
            </a:p>
          </p:txBody>
        </p:sp>
        <p:sp>
          <p:nvSpPr>
            <p:cNvPr id="49177" name="Oval 25"/>
            <p:cNvSpPr>
              <a:spLocks noChangeArrowheads="1"/>
            </p:cNvSpPr>
            <p:nvPr/>
          </p:nvSpPr>
          <p:spPr bwMode="blackWhite">
            <a:xfrm>
              <a:off x="2560" y="2346"/>
              <a:ext cx="227" cy="217"/>
            </a:xfrm>
            <a:prstGeom prst="ellipse">
              <a:avLst/>
            </a:prstGeom>
            <a:solidFill>
              <a:srgbClr val="8988B2"/>
            </a:solidFill>
            <a:ln w="25400">
              <a:solidFill>
                <a:schemeClr va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dirty="0">
                  <a:solidFill>
                    <a:schemeClr val="bg1"/>
                  </a:solidFill>
                  <a:latin typeface="Arial" panose="020B0604020202020204" pitchFamily="34" charset="0"/>
                  <a:cs typeface="Arial" panose="020B0604020202020204" pitchFamily="34" charset="0"/>
                </a:rPr>
                <a:t>e</a:t>
              </a:r>
            </a:p>
          </p:txBody>
        </p:sp>
        <p:sp>
          <p:nvSpPr>
            <p:cNvPr id="49178" name="Oval 26"/>
            <p:cNvSpPr>
              <a:spLocks noChangeArrowheads="1"/>
            </p:cNvSpPr>
            <p:nvPr/>
          </p:nvSpPr>
          <p:spPr bwMode="blackWhite">
            <a:xfrm>
              <a:off x="1202" y="2824"/>
              <a:ext cx="243" cy="233"/>
            </a:xfrm>
            <a:prstGeom prst="ellipse">
              <a:avLst/>
            </a:prstGeom>
            <a:solidFill>
              <a:srgbClr val="4747B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dirty="0">
                  <a:solidFill>
                    <a:schemeClr val="bg1"/>
                  </a:solidFill>
                  <a:latin typeface="Arial" panose="020B0604020202020204" pitchFamily="34" charset="0"/>
                  <a:cs typeface="Arial" panose="020B0604020202020204" pitchFamily="34" charset="0"/>
                </a:rPr>
                <a:t>h</a:t>
              </a:r>
            </a:p>
          </p:txBody>
        </p:sp>
        <p:sp>
          <p:nvSpPr>
            <p:cNvPr id="49179" name="Oval 27"/>
            <p:cNvSpPr>
              <a:spLocks noChangeArrowheads="1"/>
            </p:cNvSpPr>
            <p:nvPr/>
          </p:nvSpPr>
          <p:spPr bwMode="blackWhite">
            <a:xfrm>
              <a:off x="1750" y="3048"/>
              <a:ext cx="227" cy="217"/>
            </a:xfrm>
            <a:prstGeom prst="ellipse">
              <a:avLst/>
            </a:prstGeom>
            <a:solidFill>
              <a:srgbClr val="4747B2"/>
            </a:solidFill>
            <a:ln w="25400">
              <a:solidFill>
                <a:schemeClr va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dirty="0">
                  <a:solidFill>
                    <a:schemeClr val="bg1"/>
                  </a:solidFill>
                  <a:latin typeface="Arial" panose="020B0604020202020204" pitchFamily="34" charset="0"/>
                  <a:cs typeface="Arial" panose="020B0604020202020204" pitchFamily="34" charset="0"/>
                </a:rPr>
                <a:t>g</a:t>
              </a:r>
            </a:p>
          </p:txBody>
        </p:sp>
        <p:sp>
          <p:nvSpPr>
            <p:cNvPr id="49180" name="Oval 28"/>
            <p:cNvSpPr>
              <a:spLocks noChangeArrowheads="1"/>
            </p:cNvSpPr>
            <p:nvPr/>
          </p:nvSpPr>
          <p:spPr bwMode="blackWhite">
            <a:xfrm>
              <a:off x="2282" y="2824"/>
              <a:ext cx="243" cy="233"/>
            </a:xfrm>
            <a:prstGeom prst="ellipse">
              <a:avLst/>
            </a:prstGeom>
            <a:solidFill>
              <a:srgbClr val="4747B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eaLnBrk="0" hangingPunct="0">
                <a:lnSpc>
                  <a:spcPct val="90000"/>
                </a:lnSpc>
              </a:pPr>
              <a:r>
                <a:rPr lang="en-US" altLang="en-US" dirty="0">
                  <a:solidFill>
                    <a:schemeClr val="bg1"/>
                  </a:solidFill>
                  <a:latin typeface="Arial" panose="020B0604020202020204" pitchFamily="34" charset="0"/>
                  <a:cs typeface="Arial" panose="020B0604020202020204" pitchFamily="34" charset="0"/>
                </a:rPr>
                <a:t>f</a:t>
              </a:r>
            </a:p>
          </p:txBody>
        </p:sp>
      </p:grpSp>
    </p:spTree>
    <p:extLst>
      <p:ext uri="{BB962C8B-B14F-4D97-AF65-F5344CB8AC3E}">
        <p14:creationId xmlns:p14="http://schemas.microsoft.com/office/powerpoint/2010/main" val="244327923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noFill/>
          <a:ln/>
        </p:spPr>
        <p:txBody>
          <a:bodyPr/>
          <a:lstStyle/>
          <a:p>
            <a:pPr eaLnBrk="0" hangingPunct="0">
              <a:lnSpc>
                <a:spcPct val="90000"/>
              </a:lnSpc>
            </a:pPr>
            <a:r>
              <a:rPr lang="en-US" altLang="en-US" dirty="0"/>
              <a:t>The </a:t>
            </a:r>
            <a:r>
              <a:rPr lang="en-US" altLang="en-US" dirty="0" smtClean="0"/>
              <a:t>Core-and-Stub Strategy</a:t>
            </a:r>
            <a:endParaRPr lang="en-US" altLang="en-US" dirty="0"/>
          </a:p>
        </p:txBody>
      </p:sp>
      <p:sp>
        <p:nvSpPr>
          <p:cNvPr id="51203" name="Oval 3"/>
          <p:cNvSpPr>
            <a:spLocks noChangeArrowheads="1"/>
          </p:cNvSpPr>
          <p:nvPr/>
        </p:nvSpPr>
        <p:spPr bwMode="blackWhite">
          <a:xfrm>
            <a:off x="3156295" y="2447029"/>
            <a:ext cx="352425" cy="304800"/>
          </a:xfrm>
          <a:prstGeom prst="ellipse">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B</a:t>
            </a:r>
          </a:p>
        </p:txBody>
      </p:sp>
      <p:sp>
        <p:nvSpPr>
          <p:cNvPr id="51204" name="Oval 4"/>
          <p:cNvSpPr>
            <a:spLocks noChangeArrowheads="1"/>
          </p:cNvSpPr>
          <p:nvPr/>
        </p:nvSpPr>
        <p:spPr bwMode="blackWhite">
          <a:xfrm>
            <a:off x="3729382" y="2447029"/>
            <a:ext cx="352425" cy="304800"/>
          </a:xfrm>
          <a:prstGeom prst="ellipse">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C</a:t>
            </a:r>
          </a:p>
        </p:txBody>
      </p:sp>
      <p:sp>
        <p:nvSpPr>
          <p:cNvPr id="51205" name="Line 5"/>
          <p:cNvSpPr>
            <a:spLocks noChangeShapeType="1"/>
          </p:cNvSpPr>
          <p:nvPr/>
        </p:nvSpPr>
        <p:spPr bwMode="blackWhite">
          <a:xfrm flipH="1">
            <a:off x="2316507" y="1902516"/>
            <a:ext cx="811213" cy="1133475"/>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06" name="Line 6"/>
          <p:cNvSpPr>
            <a:spLocks noChangeShapeType="1"/>
          </p:cNvSpPr>
          <p:nvPr/>
        </p:nvSpPr>
        <p:spPr bwMode="blackWhite">
          <a:xfrm>
            <a:off x="3353145" y="1959666"/>
            <a:ext cx="0" cy="476250"/>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07" name="Line 7"/>
          <p:cNvSpPr>
            <a:spLocks noChangeShapeType="1"/>
          </p:cNvSpPr>
          <p:nvPr/>
        </p:nvSpPr>
        <p:spPr bwMode="blackWhite">
          <a:xfrm>
            <a:off x="3576982" y="1918391"/>
            <a:ext cx="300038" cy="549275"/>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08" name="Oval 8"/>
          <p:cNvSpPr>
            <a:spLocks noChangeArrowheads="1"/>
          </p:cNvSpPr>
          <p:nvPr/>
        </p:nvSpPr>
        <p:spPr bwMode="auto">
          <a:xfrm>
            <a:off x="2900707" y="1291329"/>
            <a:ext cx="922338" cy="649287"/>
          </a:xfrm>
          <a:prstGeom prst="ellipse">
            <a:avLst/>
          </a:prstGeom>
          <a:noFill/>
          <a:ln w="25400">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a:latin typeface="Arial" panose="020B0604020202020204" pitchFamily="34" charset="0"/>
                <a:cs typeface="Arial" panose="020B0604020202020204" pitchFamily="34" charset="0"/>
              </a:rPr>
              <a:t>Core</a:t>
            </a:r>
          </a:p>
          <a:p>
            <a:pPr algn="ctr">
              <a:lnSpc>
                <a:spcPct val="90000"/>
              </a:lnSpc>
            </a:pPr>
            <a:r>
              <a:rPr lang="en-US" altLang="en-US" sz="1600">
                <a:latin typeface="Arial" panose="020B0604020202020204" pitchFamily="34" charset="0"/>
                <a:cs typeface="Arial" panose="020B0604020202020204" pitchFamily="34" charset="0"/>
              </a:rPr>
              <a:t>system</a:t>
            </a:r>
          </a:p>
        </p:txBody>
      </p:sp>
      <p:sp>
        <p:nvSpPr>
          <p:cNvPr id="51209" name="Rectangle 9"/>
          <p:cNvSpPr>
            <a:spLocks noChangeArrowheads="1"/>
          </p:cNvSpPr>
          <p:nvPr/>
        </p:nvSpPr>
        <p:spPr bwMode="blackWhite">
          <a:xfrm>
            <a:off x="2121245" y="2977254"/>
            <a:ext cx="836612" cy="433387"/>
          </a:xfrm>
          <a:prstGeom prst="rect">
            <a:avLst/>
          </a:prstGeom>
          <a:solidFill>
            <a:srgbClr val="4747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Function</a:t>
            </a:r>
          </a:p>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A</a:t>
            </a:r>
          </a:p>
        </p:txBody>
      </p:sp>
      <p:sp>
        <p:nvSpPr>
          <p:cNvPr id="51210" name="Rectangle 10"/>
          <p:cNvSpPr>
            <a:spLocks noChangeArrowheads="1"/>
          </p:cNvSpPr>
          <p:nvPr/>
        </p:nvSpPr>
        <p:spPr bwMode="auto">
          <a:xfrm>
            <a:off x="291548" y="4838224"/>
            <a:ext cx="8433351" cy="1490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3188" tIns="52388" rIns="103188" bIns="52388">
            <a:spAutoFit/>
          </a:bodyP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r>
              <a:rPr lang="en-US" altLang="en-US" sz="1800" dirty="0">
                <a:latin typeface="Arial" charset="0"/>
              </a:rPr>
              <a:t>With the </a:t>
            </a:r>
            <a:r>
              <a:rPr lang="en-US" altLang="en-US" sz="1800" dirty="0" smtClean="0">
                <a:latin typeface="Arial" charset="0"/>
              </a:rPr>
              <a:t>core-and-stub strategy</a:t>
            </a:r>
            <a:r>
              <a:rPr lang="en-US" altLang="en-US" sz="1800" dirty="0">
                <a:latin typeface="Arial" charset="0"/>
              </a:rPr>
              <a:t>, a core system is built first, with </a:t>
            </a:r>
            <a:r>
              <a:rPr lang="en-US" altLang="en-US" sz="1800" dirty="0" smtClean="0">
                <a:latin typeface="Arial" charset="0"/>
              </a:rPr>
              <a:t>stub code </a:t>
            </a:r>
            <a:r>
              <a:rPr lang="en-US" altLang="en-US" sz="1800" dirty="0">
                <a:latin typeface="Arial" charset="0"/>
              </a:rPr>
              <a:t>substituted for all or most of the system’s functions.</a:t>
            </a:r>
          </a:p>
          <a:p>
            <a:endParaRPr lang="en-US" altLang="en-US" sz="1800" dirty="0">
              <a:latin typeface="Arial" charset="0"/>
            </a:endParaRPr>
          </a:p>
          <a:p>
            <a:r>
              <a:rPr lang="en-US" altLang="en-US" sz="1800" dirty="0">
                <a:latin typeface="Arial" charset="0"/>
              </a:rPr>
              <a:t>Then these </a:t>
            </a:r>
            <a:r>
              <a:rPr lang="en-US" altLang="en-US" sz="1800" dirty="0" smtClean="0">
                <a:latin typeface="Arial" charset="0"/>
              </a:rPr>
              <a:t>stubs are </a:t>
            </a:r>
            <a:r>
              <a:rPr lang="en-US" altLang="en-US" sz="1800" dirty="0">
                <a:latin typeface="Arial" charset="0"/>
              </a:rPr>
              <a:t>gradually replaced with the full functions as they are developed.</a:t>
            </a:r>
          </a:p>
        </p:txBody>
      </p:sp>
      <p:sp>
        <p:nvSpPr>
          <p:cNvPr id="51211" name="Oval 11"/>
          <p:cNvSpPr>
            <a:spLocks noChangeArrowheads="1"/>
          </p:cNvSpPr>
          <p:nvPr/>
        </p:nvSpPr>
        <p:spPr bwMode="blackWhite">
          <a:xfrm>
            <a:off x="675032" y="2451791"/>
            <a:ext cx="354013" cy="304800"/>
          </a:xfrm>
          <a:prstGeom prst="ellipse">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A</a:t>
            </a:r>
          </a:p>
        </p:txBody>
      </p:sp>
      <p:sp>
        <p:nvSpPr>
          <p:cNvPr id="51212" name="Oval 12"/>
          <p:cNvSpPr>
            <a:spLocks noChangeArrowheads="1"/>
          </p:cNvSpPr>
          <p:nvPr/>
        </p:nvSpPr>
        <p:spPr bwMode="blackWhite">
          <a:xfrm>
            <a:off x="1271932" y="2447029"/>
            <a:ext cx="352425" cy="304800"/>
          </a:xfrm>
          <a:prstGeom prst="ellipse">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B</a:t>
            </a:r>
          </a:p>
        </p:txBody>
      </p:sp>
      <p:sp>
        <p:nvSpPr>
          <p:cNvPr id="51213" name="Oval 13"/>
          <p:cNvSpPr>
            <a:spLocks noChangeArrowheads="1"/>
          </p:cNvSpPr>
          <p:nvPr/>
        </p:nvSpPr>
        <p:spPr bwMode="blackWhite">
          <a:xfrm>
            <a:off x="1845020" y="2447029"/>
            <a:ext cx="354012" cy="304800"/>
          </a:xfrm>
          <a:prstGeom prst="ellipse">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C</a:t>
            </a:r>
          </a:p>
        </p:txBody>
      </p:sp>
      <p:sp>
        <p:nvSpPr>
          <p:cNvPr id="51214" name="Line 14"/>
          <p:cNvSpPr>
            <a:spLocks noChangeShapeType="1"/>
          </p:cNvSpPr>
          <p:nvPr/>
        </p:nvSpPr>
        <p:spPr bwMode="blackWhite">
          <a:xfrm flipH="1">
            <a:off x="867120" y="1910454"/>
            <a:ext cx="411162" cy="541337"/>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15" name="Line 15"/>
          <p:cNvSpPr>
            <a:spLocks noChangeShapeType="1"/>
          </p:cNvSpPr>
          <p:nvPr/>
        </p:nvSpPr>
        <p:spPr bwMode="blackWhite">
          <a:xfrm>
            <a:off x="1470370" y="1959666"/>
            <a:ext cx="0" cy="476250"/>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16" name="Line 16"/>
          <p:cNvSpPr>
            <a:spLocks noChangeShapeType="1"/>
          </p:cNvSpPr>
          <p:nvPr/>
        </p:nvSpPr>
        <p:spPr bwMode="blackWhite">
          <a:xfrm>
            <a:off x="1684682" y="1926329"/>
            <a:ext cx="307975" cy="541337"/>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17" name="Oval 17"/>
          <p:cNvSpPr>
            <a:spLocks noChangeArrowheads="1"/>
          </p:cNvSpPr>
          <p:nvPr/>
        </p:nvSpPr>
        <p:spPr bwMode="auto">
          <a:xfrm>
            <a:off x="1016345" y="1291329"/>
            <a:ext cx="922337" cy="649287"/>
          </a:xfrm>
          <a:prstGeom prst="ellipse">
            <a:avLst/>
          </a:prstGeom>
          <a:noFill/>
          <a:ln w="25400">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a:latin typeface="Arial" panose="020B0604020202020204" pitchFamily="34" charset="0"/>
                <a:cs typeface="Arial" panose="020B0604020202020204" pitchFamily="34" charset="0"/>
              </a:rPr>
              <a:t>Core</a:t>
            </a:r>
          </a:p>
          <a:p>
            <a:pPr algn="ctr">
              <a:lnSpc>
                <a:spcPct val="90000"/>
              </a:lnSpc>
            </a:pPr>
            <a:r>
              <a:rPr lang="en-US" altLang="en-US" sz="1600">
                <a:latin typeface="Arial" panose="020B0604020202020204" pitchFamily="34" charset="0"/>
                <a:cs typeface="Arial" panose="020B0604020202020204" pitchFamily="34" charset="0"/>
              </a:rPr>
              <a:t>system</a:t>
            </a:r>
          </a:p>
        </p:txBody>
      </p:sp>
      <p:sp>
        <p:nvSpPr>
          <p:cNvPr id="51218" name="Line 18"/>
          <p:cNvSpPr>
            <a:spLocks noChangeShapeType="1"/>
          </p:cNvSpPr>
          <p:nvPr/>
        </p:nvSpPr>
        <p:spPr bwMode="blackWhite">
          <a:xfrm>
            <a:off x="5251795" y="1967604"/>
            <a:ext cx="0" cy="1552575"/>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19" name="Rectangle 19"/>
          <p:cNvSpPr>
            <a:spLocks noChangeArrowheads="1"/>
          </p:cNvSpPr>
          <p:nvPr/>
        </p:nvSpPr>
        <p:spPr bwMode="blackWhite">
          <a:xfrm>
            <a:off x="4805707" y="3496366"/>
            <a:ext cx="836613" cy="434975"/>
          </a:xfrm>
          <a:prstGeom prst="rect">
            <a:avLst/>
          </a:prstGeom>
          <a:solidFill>
            <a:srgbClr val="6665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Function</a:t>
            </a:r>
          </a:p>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B</a:t>
            </a:r>
          </a:p>
        </p:txBody>
      </p:sp>
      <p:sp>
        <p:nvSpPr>
          <p:cNvPr id="51220" name="Line 20"/>
          <p:cNvSpPr>
            <a:spLocks noChangeShapeType="1"/>
          </p:cNvSpPr>
          <p:nvPr/>
        </p:nvSpPr>
        <p:spPr bwMode="blackWhite">
          <a:xfrm flipH="1">
            <a:off x="4202457" y="1916804"/>
            <a:ext cx="825500" cy="1119187"/>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21" name="Line 21"/>
          <p:cNvSpPr>
            <a:spLocks noChangeShapeType="1"/>
          </p:cNvSpPr>
          <p:nvPr/>
        </p:nvSpPr>
        <p:spPr bwMode="blackWhite">
          <a:xfrm>
            <a:off x="5454995" y="1918391"/>
            <a:ext cx="307975" cy="549275"/>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22" name="Oval 22"/>
          <p:cNvSpPr>
            <a:spLocks noChangeArrowheads="1"/>
          </p:cNvSpPr>
          <p:nvPr/>
        </p:nvSpPr>
        <p:spPr bwMode="auto">
          <a:xfrm>
            <a:off x="4786657" y="1291329"/>
            <a:ext cx="922338" cy="649287"/>
          </a:xfrm>
          <a:prstGeom prst="ellipse">
            <a:avLst/>
          </a:prstGeom>
          <a:noFill/>
          <a:ln w="25400">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a:latin typeface="Arial" panose="020B0604020202020204" pitchFamily="34" charset="0"/>
                <a:cs typeface="Arial" panose="020B0604020202020204" pitchFamily="34" charset="0"/>
              </a:rPr>
              <a:t>Core</a:t>
            </a:r>
          </a:p>
          <a:p>
            <a:pPr algn="ctr">
              <a:lnSpc>
                <a:spcPct val="90000"/>
              </a:lnSpc>
            </a:pPr>
            <a:r>
              <a:rPr lang="en-US" altLang="en-US" sz="1600">
                <a:latin typeface="Arial" panose="020B0604020202020204" pitchFamily="34" charset="0"/>
                <a:cs typeface="Arial" panose="020B0604020202020204" pitchFamily="34" charset="0"/>
              </a:rPr>
              <a:t>system</a:t>
            </a:r>
          </a:p>
        </p:txBody>
      </p:sp>
      <p:sp>
        <p:nvSpPr>
          <p:cNvPr id="51223" name="Rectangle 23"/>
          <p:cNvSpPr>
            <a:spLocks noChangeArrowheads="1"/>
          </p:cNvSpPr>
          <p:nvPr/>
        </p:nvSpPr>
        <p:spPr bwMode="blackWhite">
          <a:xfrm>
            <a:off x="4007195" y="2977254"/>
            <a:ext cx="836612" cy="433387"/>
          </a:xfrm>
          <a:prstGeom prst="rect">
            <a:avLst/>
          </a:prstGeom>
          <a:solidFill>
            <a:srgbClr val="4747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Function</a:t>
            </a:r>
          </a:p>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A</a:t>
            </a:r>
          </a:p>
        </p:txBody>
      </p:sp>
      <p:sp>
        <p:nvSpPr>
          <p:cNvPr id="51224" name="Oval 24"/>
          <p:cNvSpPr>
            <a:spLocks noChangeArrowheads="1"/>
          </p:cNvSpPr>
          <p:nvPr/>
        </p:nvSpPr>
        <p:spPr bwMode="blackWhite">
          <a:xfrm>
            <a:off x="5615332" y="2447029"/>
            <a:ext cx="354013" cy="304800"/>
          </a:xfrm>
          <a:prstGeom prst="ellipse">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C</a:t>
            </a:r>
          </a:p>
        </p:txBody>
      </p:sp>
      <p:sp>
        <p:nvSpPr>
          <p:cNvPr id="51225" name="Rectangle 25"/>
          <p:cNvSpPr>
            <a:spLocks noChangeArrowheads="1"/>
          </p:cNvSpPr>
          <p:nvPr/>
        </p:nvSpPr>
        <p:spPr bwMode="blackWhite">
          <a:xfrm>
            <a:off x="7618757" y="4010716"/>
            <a:ext cx="836613" cy="434975"/>
          </a:xfrm>
          <a:prstGeom prst="rect">
            <a:avLst/>
          </a:prstGeom>
          <a:solidFill>
            <a:srgbClr val="8988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Function</a:t>
            </a:r>
          </a:p>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C</a:t>
            </a:r>
          </a:p>
        </p:txBody>
      </p:sp>
      <p:sp>
        <p:nvSpPr>
          <p:cNvPr id="51226" name="Line 26"/>
          <p:cNvSpPr>
            <a:spLocks noChangeShapeType="1"/>
          </p:cNvSpPr>
          <p:nvPr/>
        </p:nvSpPr>
        <p:spPr bwMode="blackWhite">
          <a:xfrm>
            <a:off x="7223470" y="1967604"/>
            <a:ext cx="0" cy="1552575"/>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27" name="Rectangle 27"/>
          <p:cNvSpPr>
            <a:spLocks noChangeArrowheads="1"/>
          </p:cNvSpPr>
          <p:nvPr/>
        </p:nvSpPr>
        <p:spPr bwMode="blackWhite">
          <a:xfrm>
            <a:off x="6777382" y="3496366"/>
            <a:ext cx="836613" cy="434975"/>
          </a:xfrm>
          <a:prstGeom prst="rect">
            <a:avLst/>
          </a:prstGeom>
          <a:solidFill>
            <a:srgbClr val="6665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Function</a:t>
            </a:r>
          </a:p>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B</a:t>
            </a:r>
          </a:p>
        </p:txBody>
      </p:sp>
      <p:sp>
        <p:nvSpPr>
          <p:cNvPr id="51228" name="Line 28"/>
          <p:cNvSpPr>
            <a:spLocks noChangeShapeType="1"/>
          </p:cNvSpPr>
          <p:nvPr/>
        </p:nvSpPr>
        <p:spPr bwMode="blackWhite">
          <a:xfrm flipH="1">
            <a:off x="6175720" y="1924741"/>
            <a:ext cx="830262" cy="1111250"/>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29" name="Line 29"/>
          <p:cNvSpPr>
            <a:spLocks noChangeShapeType="1"/>
          </p:cNvSpPr>
          <p:nvPr/>
        </p:nvSpPr>
        <p:spPr bwMode="blackWhite">
          <a:xfrm>
            <a:off x="7426670" y="1918391"/>
            <a:ext cx="620712" cy="2060575"/>
          </a:xfrm>
          <a:prstGeom prst="line">
            <a:avLst/>
          </a:prstGeom>
          <a:noFill/>
          <a:ln w="25400">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ial" panose="020B0604020202020204" pitchFamily="34" charset="0"/>
              <a:cs typeface="Arial" panose="020B0604020202020204" pitchFamily="34" charset="0"/>
            </a:endParaRPr>
          </a:p>
        </p:txBody>
      </p:sp>
      <p:sp>
        <p:nvSpPr>
          <p:cNvPr id="51230" name="Oval 30"/>
          <p:cNvSpPr>
            <a:spLocks noChangeArrowheads="1"/>
          </p:cNvSpPr>
          <p:nvPr/>
        </p:nvSpPr>
        <p:spPr bwMode="auto">
          <a:xfrm>
            <a:off x="6758332" y="1291329"/>
            <a:ext cx="922338" cy="649287"/>
          </a:xfrm>
          <a:prstGeom prst="ellipse">
            <a:avLst/>
          </a:prstGeom>
          <a:noFill/>
          <a:ln w="25400">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600">
                <a:latin typeface="Arial" panose="020B0604020202020204" pitchFamily="34" charset="0"/>
                <a:cs typeface="Arial" panose="020B0604020202020204" pitchFamily="34" charset="0"/>
              </a:rPr>
              <a:t>Core</a:t>
            </a:r>
          </a:p>
          <a:p>
            <a:pPr algn="ctr">
              <a:lnSpc>
                <a:spcPct val="90000"/>
              </a:lnSpc>
            </a:pPr>
            <a:r>
              <a:rPr lang="en-US" altLang="en-US" sz="1600">
                <a:latin typeface="Arial" panose="020B0604020202020204" pitchFamily="34" charset="0"/>
                <a:cs typeface="Arial" panose="020B0604020202020204" pitchFamily="34" charset="0"/>
              </a:rPr>
              <a:t>system</a:t>
            </a:r>
          </a:p>
        </p:txBody>
      </p:sp>
      <p:sp>
        <p:nvSpPr>
          <p:cNvPr id="51231" name="Rectangle 31"/>
          <p:cNvSpPr>
            <a:spLocks noChangeArrowheads="1"/>
          </p:cNvSpPr>
          <p:nvPr/>
        </p:nvSpPr>
        <p:spPr bwMode="blackWhite">
          <a:xfrm>
            <a:off x="5978870" y="2977254"/>
            <a:ext cx="836612" cy="433387"/>
          </a:xfrm>
          <a:prstGeom prst="rect">
            <a:avLst/>
          </a:prstGeom>
          <a:solidFill>
            <a:srgbClr val="4747B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3188" tIns="52388" rIns="103188" bIns="52388" anchor="ctr"/>
          <a:lstStyle>
            <a:lvl1pPr defTabSz="1157288" eaLnBrk="0" hangingPunct="0">
              <a:defRPr sz="2400">
                <a:solidFill>
                  <a:schemeClr val="tx1"/>
                </a:solidFill>
                <a:latin typeface="Times New Roman" pitchFamily="18" charset="0"/>
              </a:defRPr>
            </a:lvl1pPr>
            <a:lvl2pPr marL="514350" defTabSz="1157288" eaLnBrk="0" hangingPunct="0">
              <a:defRPr sz="2400">
                <a:solidFill>
                  <a:schemeClr val="tx1"/>
                </a:solidFill>
                <a:latin typeface="Times New Roman" pitchFamily="18" charset="0"/>
              </a:defRPr>
            </a:lvl2pPr>
            <a:lvl3pPr marL="1028700" defTabSz="1157288" eaLnBrk="0" hangingPunct="0">
              <a:defRPr sz="2400">
                <a:solidFill>
                  <a:schemeClr val="tx1"/>
                </a:solidFill>
                <a:latin typeface="Times New Roman" pitchFamily="18" charset="0"/>
              </a:defRPr>
            </a:lvl3pPr>
            <a:lvl4pPr marL="1543050" defTabSz="1157288" eaLnBrk="0" hangingPunct="0">
              <a:defRPr sz="2400">
                <a:solidFill>
                  <a:schemeClr val="tx1"/>
                </a:solidFill>
                <a:latin typeface="Times New Roman" pitchFamily="18" charset="0"/>
              </a:defRPr>
            </a:lvl4pPr>
            <a:lvl5pPr marL="2057400" defTabSz="1157288" eaLnBrk="0" hangingPunct="0">
              <a:defRPr sz="2400">
                <a:solidFill>
                  <a:schemeClr val="tx1"/>
                </a:solidFill>
                <a:latin typeface="Times New Roman" pitchFamily="18" charset="0"/>
              </a:defRPr>
            </a:lvl5pPr>
            <a:lvl6pPr marL="2514600" defTabSz="1157288" eaLnBrk="0" fontAlgn="base" hangingPunct="0">
              <a:spcBef>
                <a:spcPct val="0"/>
              </a:spcBef>
              <a:spcAft>
                <a:spcPct val="0"/>
              </a:spcAft>
              <a:defRPr sz="2400">
                <a:solidFill>
                  <a:schemeClr val="tx1"/>
                </a:solidFill>
                <a:latin typeface="Times New Roman" pitchFamily="18" charset="0"/>
              </a:defRPr>
            </a:lvl6pPr>
            <a:lvl7pPr marL="2971800" defTabSz="1157288" eaLnBrk="0" fontAlgn="base" hangingPunct="0">
              <a:spcBef>
                <a:spcPct val="0"/>
              </a:spcBef>
              <a:spcAft>
                <a:spcPct val="0"/>
              </a:spcAft>
              <a:defRPr sz="2400">
                <a:solidFill>
                  <a:schemeClr val="tx1"/>
                </a:solidFill>
                <a:latin typeface="Times New Roman" pitchFamily="18" charset="0"/>
              </a:defRPr>
            </a:lvl7pPr>
            <a:lvl8pPr marL="3429000" defTabSz="1157288" eaLnBrk="0" fontAlgn="base" hangingPunct="0">
              <a:spcBef>
                <a:spcPct val="0"/>
              </a:spcBef>
              <a:spcAft>
                <a:spcPct val="0"/>
              </a:spcAft>
              <a:defRPr sz="2400">
                <a:solidFill>
                  <a:schemeClr val="tx1"/>
                </a:solidFill>
                <a:latin typeface="Times New Roman" pitchFamily="18" charset="0"/>
              </a:defRPr>
            </a:lvl8pPr>
            <a:lvl9pPr marL="3886200" defTabSz="1157288" eaLnBrk="0" fontAlgn="base" hangingPunct="0">
              <a:spcBef>
                <a:spcPct val="0"/>
              </a:spcBef>
              <a:spcAft>
                <a:spcPct val="0"/>
              </a:spcAft>
              <a:defRPr sz="2400">
                <a:solidFill>
                  <a:schemeClr val="tx1"/>
                </a:solidFill>
                <a:latin typeface="Times New Roman" pitchFamily="18" charset="0"/>
              </a:defRPr>
            </a:lvl9pPr>
          </a:lstStyle>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Function</a:t>
            </a:r>
          </a:p>
          <a:p>
            <a:pPr algn="ctr">
              <a:lnSpc>
                <a:spcPct val="90000"/>
              </a:lnSpc>
            </a:pPr>
            <a:r>
              <a:rPr lang="en-US" altLang="en-US" sz="1400">
                <a:solidFill>
                  <a:schemeClr val="folHlink"/>
                </a:solidFill>
                <a:latin typeface="Arial" panose="020B0604020202020204" pitchFamily="34" charset="0"/>
                <a:cs typeface="Arial" panose="020B0604020202020204" pitchFamily="34" charset="0"/>
              </a:rPr>
              <a:t>A</a:t>
            </a:r>
          </a:p>
        </p:txBody>
      </p:sp>
    </p:spTree>
    <p:extLst>
      <p:ext uri="{BB962C8B-B14F-4D97-AF65-F5344CB8AC3E}">
        <p14:creationId xmlns:p14="http://schemas.microsoft.com/office/powerpoint/2010/main" val="350926430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xmlns=""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xmlns="" name="SEI-branded template" id="{435DDD0E-63C9-4361-8CD0-D7B83D3A742E}" vid="{808AC1D1-171C-4717-BA28-314B3496F12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52</TotalTime>
  <Words>1049</Words>
  <Application>Microsoft Macintosh PowerPoint</Application>
  <PresentationFormat>On-screen Show (4:3)</PresentationFormat>
  <Paragraphs>219</Paragraphs>
  <Slides>15</Slides>
  <Notes>12</Notes>
  <HiddenSlides>1</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SEI_Template</vt:lpstr>
      <vt:lpstr>1_SEI_Template</vt:lpstr>
      <vt:lpstr>A Discipline for  Software Engineering</vt:lpstr>
      <vt:lpstr>Document Markings</vt:lpstr>
      <vt:lpstr>Problem: Building Larger Products (too big for a single developer)</vt:lpstr>
      <vt:lpstr>Scalability and Complexity Principles</vt:lpstr>
      <vt:lpstr>Discussion: What Are Some Build Strategies?</vt:lpstr>
      <vt:lpstr>The Progressive Strategy</vt:lpstr>
      <vt:lpstr>Feature-Driven Enhancement</vt:lpstr>
      <vt:lpstr>Performance Attribute-Driven Enhancement</vt:lpstr>
      <vt:lpstr>The Core-and-Stub Strategy</vt:lpstr>
      <vt:lpstr>Cyclic Development</vt:lpstr>
      <vt:lpstr>The Cyclic Flow</vt:lpstr>
      <vt:lpstr>Discussion</vt:lpstr>
      <vt:lpstr>Scaling Principles</vt:lpstr>
      <vt:lpstr>Exercise</vt:lpstr>
      <vt:lpstr>Exercise:  Default Quality Attributes</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Todd</cp:lastModifiedBy>
  <cp:revision>10</cp:revision>
  <cp:lastPrinted>2015-11-05T19:18:24Z</cp:lastPrinted>
  <dcterms:created xsi:type="dcterms:W3CDTF">2018-11-07T20:50:28Z</dcterms:created>
  <dcterms:modified xsi:type="dcterms:W3CDTF">2019-01-25T16:57:51Z</dcterms:modified>
</cp:coreProperties>
</file>